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2" r:id="rId2"/>
  </p:sldMasterIdLst>
  <p:notesMasterIdLst>
    <p:notesMasterId r:id="rId18"/>
  </p:notesMasterIdLst>
  <p:sldIdLst>
    <p:sldId id="263" r:id="rId3"/>
    <p:sldId id="507" r:id="rId4"/>
    <p:sldId id="470" r:id="rId5"/>
    <p:sldId id="493" r:id="rId6"/>
    <p:sldId id="506" r:id="rId7"/>
    <p:sldId id="499" r:id="rId8"/>
    <p:sldId id="461" r:id="rId9"/>
    <p:sldId id="500" r:id="rId10"/>
    <p:sldId id="503" r:id="rId11"/>
    <p:sldId id="477" r:id="rId12"/>
    <p:sldId id="478" r:id="rId13"/>
    <p:sldId id="479" r:id="rId14"/>
    <p:sldId id="489" r:id="rId15"/>
    <p:sldId id="460" r:id="rId16"/>
    <p:sldId id="505" r:id="rId17"/>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9A22"/>
    <a:srgbClr val="CC9900"/>
    <a:srgbClr val="969696"/>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68742" autoAdjust="0"/>
  </p:normalViewPr>
  <p:slideViewPr>
    <p:cSldViewPr>
      <p:cViewPr>
        <p:scale>
          <a:sx n="60" d="100"/>
          <a:sy n="60" d="100"/>
        </p:scale>
        <p:origin x="146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768" y="-90"/>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a:p>
        </p:txBody>
      </p:sp>
      <p:sp>
        <p:nvSpPr>
          <p:cNvPr id="46083" name="Rectangle 3">
            <a:extLst/>
          </p:cNvPr>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a:extLst/>
          </p:cNvPr>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a:extLst/>
          </p:cNvPr>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US"/>
          </a:p>
        </p:txBody>
      </p:sp>
      <p:sp>
        <p:nvSpPr>
          <p:cNvPr id="46087" name="Rectangle 7">
            <a:extLst/>
          </p:cNvPr>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1" hangingPunct="1">
              <a:defRPr sz="1200"/>
            </a:lvl1pPr>
          </a:lstStyle>
          <a:p>
            <a:pPr>
              <a:defRPr/>
            </a:pPr>
            <a:fld id="{9E6B469E-EC0E-480D-9F09-F481C177B52B}" type="slidenum">
              <a:rPr lang="en-US" altLang="en-US"/>
              <a:pPr>
                <a:defRPr/>
              </a:pPr>
              <a:t>‹#›</a:t>
            </a:fld>
            <a:endParaRPr lang="en-US" altLang="en-US"/>
          </a:p>
        </p:txBody>
      </p:sp>
    </p:spTree>
    <p:extLst>
      <p:ext uri="{BB962C8B-B14F-4D97-AF65-F5344CB8AC3E}">
        <p14:creationId xmlns:p14="http://schemas.microsoft.com/office/powerpoint/2010/main" val="3550212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091BEB4-71A6-4FEF-8011-EA470A373D2E}" type="slidenum">
              <a:rPr lang="en-US" altLang="en-US" smtClean="0"/>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endParaRPr lang="en-US"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itchFamily="34" charset="0"/>
            </a:endParaRPr>
          </a:p>
          <a:p>
            <a:endParaRPr lang="en-US" altLang="en-US" dirty="0">
              <a:latin typeface="Arial"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6754BE6E-811C-4B96-9E09-B59FBBAFA05B}" type="slidenum">
              <a:rPr lang="en-US" altLang="en-US" smtClean="0"/>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Aft>
                <a:spcPts val="1200"/>
              </a:spcAft>
            </a:pPr>
            <a:endParaRPr lang="en-US" altLang="en-US" sz="1400"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F2DC0DAF-37CB-4645-837A-3083ED1958DF}" type="slidenum">
              <a:rPr lang="en-US" altLang="en-US" smtClean="0"/>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pPr>
            <a:endParaRPr lang="en-US" altLang="en-US" sz="1900" dirty="0">
              <a:latin typeface="Calibri"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307B3AFA-6A08-4B75-B082-8256A8F323B8}"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solidFill>
            <a:srgbClr val="FFFFFF"/>
          </a:solidFill>
          <a:ln/>
        </p:spPr>
      </p:sp>
      <p:sp>
        <p:nvSpPr>
          <p:cNvPr id="30723" name="Notes Placeholder 2">
            <a:extLst/>
          </p:cNvPr>
          <p:cNvSpPr>
            <a:spLocks noGrp="1"/>
          </p:cNvSpPr>
          <p:nvPr>
            <p:ph type="body" idx="1"/>
          </p:nvPr>
        </p:nvSpPr>
        <p:spPr>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CA" altLang="en-US" dirty="0"/>
          </a:p>
        </p:txBody>
      </p:sp>
      <p:sp>
        <p:nvSpPr>
          <p:cNvPr id="26628"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6AFE3BD3-4BDF-458F-BD17-AC7AAEE876B1}" type="slidenum">
              <a:rPr lang="en-US" altLang="en-US"/>
              <a:pPr algn="r" eaLnBrk="1" hangingPunct="1">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solidFill>
            <a:srgbClr val="FFFFFF"/>
          </a:solidFill>
          <a:ln/>
        </p:spPr>
      </p:sp>
      <p:sp>
        <p:nvSpPr>
          <p:cNvPr id="30723" name="Notes Placeholder 2">
            <a:extLst/>
          </p:cNvPr>
          <p:cNvSpPr>
            <a:spLocks noGrp="1"/>
          </p:cNvSpPr>
          <p:nvPr>
            <p:ph type="body" idx="1"/>
          </p:nvPr>
        </p:nvSpPr>
        <p:spPr>
          <a:ln>
            <a:solidFill>
              <a:srgbClr val="000000"/>
            </a:solidFill>
          </a:ln>
          <a:extLst>
            <a:ext uri="{909E8E84-426E-40DD-AFC4-6F175D3DCCD1}">
              <a14:hiddenFill xmlns:a14="http://schemas.microsoft.com/office/drawing/2010/main">
                <a:solidFill>
                  <a:srgbClr val="FFFFFF"/>
                </a:solidFill>
              </a14:hiddenFill>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a:defRPr/>
            </a:pPr>
            <a:endParaRPr lang="en-US" altLang="en-US" dirty="0"/>
          </a:p>
        </p:txBody>
      </p:sp>
      <p:sp>
        <p:nvSpPr>
          <p:cNvPr id="26628"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6AFE3BD3-4BDF-458F-BD17-AC7AAEE876B1}" type="slidenum">
              <a:rPr lang="en-US" altLang="en-US"/>
              <a:pPr algn="r" eaLnBrk="1" hangingPunct="1">
                <a:spcBef>
                  <a:spcPct val="0"/>
                </a:spcBef>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a:p>
            <a:pPr>
              <a:spcAft>
                <a:spcPts val="1200"/>
              </a:spcAft>
            </a:pPr>
            <a:endParaRPr lang="en-US" altLang="en-US" dirty="0">
              <a:latin typeface="Calibri"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34709FF5-B580-4F9C-AAAB-DEFDD80B1967}"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F0F1AD4F-89C0-42AF-878E-90330A2ED5AD}"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6B469E-EC0E-480D-9F09-F481C177B52B}" type="slidenum">
              <a:rPr lang="en-US" altLang="en-US" smtClean="0"/>
              <a:pPr>
                <a:defRPr/>
              </a:pPr>
              <a:t>5</a:t>
            </a:fld>
            <a:endParaRPr lang="en-US" altLang="en-US"/>
          </a:p>
        </p:txBody>
      </p:sp>
    </p:spTree>
    <p:extLst>
      <p:ext uri="{BB962C8B-B14F-4D97-AF65-F5344CB8AC3E}">
        <p14:creationId xmlns:p14="http://schemas.microsoft.com/office/powerpoint/2010/main" val="52912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BBFC64F4-66AD-4F7D-8A08-C3B04574D436}"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solidFill>
            <a:srgbClr val="FFFFFF"/>
          </a:solidFill>
          <a:ln/>
        </p:spPr>
      </p:sp>
      <p:sp>
        <p:nvSpPr>
          <p:cNvPr id="1945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latin typeface="Calibri" pitchFamily="34" charset="0"/>
            </a:endParaRPr>
          </a:p>
        </p:txBody>
      </p:sp>
      <p:sp>
        <p:nvSpPr>
          <p:cNvPr id="19460"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3337EF9C-60FB-43D4-9422-E5FBFA75E173}" type="slidenum">
              <a:rPr lang="en-US" altLang="en-US"/>
              <a:pPr algn="r" eaLnBrk="1" hangingPunct="1">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Calibri" pitchFamily="34" charset="0"/>
            </a:endParaRPr>
          </a:p>
          <a:p>
            <a:endParaRPr lang="en-US" altLang="en-US" dirty="0">
              <a:latin typeface="Arial"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CECC2B41-B8A2-411D-BA30-98B6FA8D6086}"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Calibri" pitchFamily="34" charset="0"/>
            </a:endParaRPr>
          </a:p>
          <a:p>
            <a:endParaRPr lang="en-US" altLang="en-US" dirty="0">
              <a:latin typeface="Arial"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5C8C9C85-2097-49AA-BEF2-E169D1798786}"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BC801489-0BE1-4AEB-94F7-928421FBBA6D}"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F36AF2C4-9044-4CDB-9D0F-4F6DBEDB2D33}" type="slidenum">
              <a:rPr lang="en-US" altLang="en-US"/>
              <a:pPr>
                <a:defRPr/>
              </a:pPr>
              <a:t>‹#›</a:t>
            </a:fld>
            <a:endParaRPr lang="en-US" altLang="en-US"/>
          </a:p>
        </p:txBody>
      </p:sp>
    </p:spTree>
    <p:extLst>
      <p:ext uri="{BB962C8B-B14F-4D97-AF65-F5344CB8AC3E}">
        <p14:creationId xmlns:p14="http://schemas.microsoft.com/office/powerpoint/2010/main" val="428228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4EB93B4F-93C1-4AEF-9BCF-339A5163DBF2}" type="slidenum">
              <a:rPr lang="en-US" altLang="en-US"/>
              <a:pPr>
                <a:defRPr/>
              </a:pPr>
              <a:t>‹#›</a:t>
            </a:fld>
            <a:endParaRPr lang="en-US" altLang="en-US"/>
          </a:p>
        </p:txBody>
      </p:sp>
    </p:spTree>
    <p:extLst>
      <p:ext uri="{BB962C8B-B14F-4D97-AF65-F5344CB8AC3E}">
        <p14:creationId xmlns:p14="http://schemas.microsoft.com/office/powerpoint/2010/main" val="84225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D04FA22-1429-44D5-8083-61CC609C950D}" type="slidenum">
              <a:rPr lang="en-US" altLang="en-US"/>
              <a:pPr>
                <a:defRPr/>
              </a:pPr>
              <a:t>‹#›</a:t>
            </a:fld>
            <a:endParaRPr lang="en-US" altLang="en-US"/>
          </a:p>
        </p:txBody>
      </p:sp>
    </p:spTree>
    <p:extLst>
      <p:ext uri="{BB962C8B-B14F-4D97-AF65-F5344CB8AC3E}">
        <p14:creationId xmlns:p14="http://schemas.microsoft.com/office/powerpoint/2010/main" val="264680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26D38F17-4994-443D-98EF-F97FC12F8AE7}" type="slidenum">
              <a:rPr lang="en-US" altLang="en-US"/>
              <a:pPr>
                <a:defRPr/>
              </a:pPr>
              <a:t>‹#›</a:t>
            </a:fld>
            <a:endParaRPr lang="en-US" altLang="en-US"/>
          </a:p>
        </p:txBody>
      </p:sp>
    </p:spTree>
    <p:extLst>
      <p:ext uri="{BB962C8B-B14F-4D97-AF65-F5344CB8AC3E}">
        <p14:creationId xmlns:p14="http://schemas.microsoft.com/office/powerpoint/2010/main" val="313323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4432AD-D691-4BD1-A48F-817C5A00DA1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559360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432AD-D691-4BD1-A48F-817C5A00DA1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1042345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432AD-D691-4BD1-A48F-817C5A00DA1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804364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432AD-D691-4BD1-A48F-817C5A00DA1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789805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432AD-D691-4BD1-A48F-817C5A00DA17}" type="datetimeFigureOut">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404300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432AD-D691-4BD1-A48F-817C5A00DA17}"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82479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432AD-D691-4BD1-A48F-817C5A00DA17}" type="datetimeFigureOut">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326803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4BF626C-9B88-4F11-8232-FAED7E6FE048}" type="slidenum">
              <a:rPr lang="en-US" altLang="en-US"/>
              <a:pPr>
                <a:defRPr/>
              </a:pPr>
              <a:t>‹#›</a:t>
            </a:fld>
            <a:endParaRPr lang="en-US" altLang="en-US"/>
          </a:p>
        </p:txBody>
      </p:sp>
    </p:spTree>
    <p:extLst>
      <p:ext uri="{BB962C8B-B14F-4D97-AF65-F5344CB8AC3E}">
        <p14:creationId xmlns:p14="http://schemas.microsoft.com/office/powerpoint/2010/main" val="250662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432AD-D691-4BD1-A48F-817C5A00DA1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355562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432AD-D691-4BD1-A48F-817C5A00DA17}"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140590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432AD-D691-4BD1-A48F-817C5A00DA1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2496445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432AD-D691-4BD1-A48F-817C5A00DA17}"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4D973-848A-4144-9622-835A05F3091B}" type="slidenum">
              <a:rPr lang="en-US" smtClean="0"/>
              <a:t>‹#›</a:t>
            </a:fld>
            <a:endParaRPr lang="en-US"/>
          </a:p>
        </p:txBody>
      </p:sp>
    </p:spTree>
    <p:extLst>
      <p:ext uri="{BB962C8B-B14F-4D97-AF65-F5344CB8AC3E}">
        <p14:creationId xmlns:p14="http://schemas.microsoft.com/office/powerpoint/2010/main" val="30685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7EEABFC-567D-4B8E-A2A0-036EBC3F33C2}" type="slidenum">
              <a:rPr lang="en-US" altLang="en-US"/>
              <a:pPr>
                <a:defRPr/>
              </a:pPr>
              <a:t>‹#›</a:t>
            </a:fld>
            <a:endParaRPr lang="en-US" altLang="en-US"/>
          </a:p>
        </p:txBody>
      </p:sp>
    </p:spTree>
    <p:extLst>
      <p:ext uri="{BB962C8B-B14F-4D97-AF65-F5344CB8AC3E}">
        <p14:creationId xmlns:p14="http://schemas.microsoft.com/office/powerpoint/2010/main" val="287511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6F04F376-3BC5-4ACB-94C8-5E643DE51A5F}" type="slidenum">
              <a:rPr lang="en-US" altLang="en-US"/>
              <a:pPr>
                <a:defRPr/>
              </a:pPr>
              <a:t>‹#›</a:t>
            </a:fld>
            <a:endParaRPr lang="en-US" altLang="en-US"/>
          </a:p>
        </p:txBody>
      </p:sp>
    </p:spTree>
    <p:extLst>
      <p:ext uri="{BB962C8B-B14F-4D97-AF65-F5344CB8AC3E}">
        <p14:creationId xmlns:p14="http://schemas.microsoft.com/office/powerpoint/2010/main" val="172769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1733915C-B673-4376-BA65-CB896AADA526}" type="slidenum">
              <a:rPr lang="en-US" altLang="en-US"/>
              <a:pPr>
                <a:defRPr/>
              </a:pPr>
              <a:t>‹#›</a:t>
            </a:fld>
            <a:endParaRPr lang="en-US" altLang="en-US"/>
          </a:p>
        </p:txBody>
      </p:sp>
    </p:spTree>
    <p:extLst>
      <p:ext uri="{BB962C8B-B14F-4D97-AF65-F5344CB8AC3E}">
        <p14:creationId xmlns:p14="http://schemas.microsoft.com/office/powerpoint/2010/main" val="41704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DAE0FC19-2456-4941-93F6-2EE3EEA78477}" type="slidenum">
              <a:rPr lang="en-US" altLang="en-US"/>
              <a:pPr>
                <a:defRPr/>
              </a:pPr>
              <a:t>‹#›</a:t>
            </a:fld>
            <a:endParaRPr lang="en-US" altLang="en-US"/>
          </a:p>
        </p:txBody>
      </p:sp>
    </p:spTree>
    <p:extLst>
      <p:ext uri="{BB962C8B-B14F-4D97-AF65-F5344CB8AC3E}">
        <p14:creationId xmlns:p14="http://schemas.microsoft.com/office/powerpoint/2010/main" val="278618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4487CD41-2463-48DD-88F0-7F7E1A5C4BF8}" type="slidenum">
              <a:rPr lang="en-US" altLang="en-US"/>
              <a:pPr>
                <a:defRPr/>
              </a:pPr>
              <a:t>‹#›</a:t>
            </a:fld>
            <a:endParaRPr lang="en-US" altLang="en-US"/>
          </a:p>
        </p:txBody>
      </p:sp>
    </p:spTree>
    <p:extLst>
      <p:ext uri="{BB962C8B-B14F-4D97-AF65-F5344CB8AC3E}">
        <p14:creationId xmlns:p14="http://schemas.microsoft.com/office/powerpoint/2010/main" val="202794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274CCB1E-665F-44A4-81BA-2780CD6FC798}" type="slidenum">
              <a:rPr lang="en-US" altLang="en-US"/>
              <a:pPr>
                <a:defRPr/>
              </a:pPr>
              <a:t>‹#›</a:t>
            </a:fld>
            <a:endParaRPr lang="en-US" altLang="en-US"/>
          </a:p>
        </p:txBody>
      </p:sp>
    </p:spTree>
    <p:extLst>
      <p:ext uri="{BB962C8B-B14F-4D97-AF65-F5344CB8AC3E}">
        <p14:creationId xmlns:p14="http://schemas.microsoft.com/office/powerpoint/2010/main" val="393126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13C9FE33-3C56-44CA-8EFA-AA2966ABB648}" type="slidenum">
              <a:rPr lang="en-US" altLang="en-US"/>
              <a:pPr>
                <a:defRPr/>
              </a:pPr>
              <a:t>‹#›</a:t>
            </a:fld>
            <a:endParaRPr lang="en-US" altLang="en-US"/>
          </a:p>
        </p:txBody>
      </p:sp>
    </p:spTree>
    <p:extLst>
      <p:ext uri="{BB962C8B-B14F-4D97-AF65-F5344CB8AC3E}">
        <p14:creationId xmlns:p14="http://schemas.microsoft.com/office/powerpoint/2010/main" val="160820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en-US"/>
          </a:p>
        </p:txBody>
      </p:sp>
      <p:sp>
        <p:nvSpPr>
          <p:cNvPr id="36869" name="Rectangle 5">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en-US"/>
          </a:p>
        </p:txBody>
      </p:sp>
      <p:sp>
        <p:nvSpPr>
          <p:cNvPr id="36870" name="Rectangle 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F11B005-2272-4C23-A87E-260B34C7C757}" type="slidenum">
              <a:rPr lang="en-US" altLang="en-US"/>
              <a:pPr>
                <a:defRPr/>
              </a:pPr>
              <a:t>‹#›</a:t>
            </a:fld>
            <a:endParaRPr lang="en-US" altLang="en-US"/>
          </a:p>
        </p:txBody>
      </p:sp>
      <p:sp>
        <p:nvSpPr>
          <p:cNvPr id="1031" name="Line 4"/>
          <p:cNvSpPr>
            <a:spLocks noChangeShapeType="1"/>
          </p:cNvSpPr>
          <p:nvPr/>
        </p:nvSpPr>
        <p:spPr bwMode="auto">
          <a:xfrm>
            <a:off x="0" y="1268413"/>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a:extLst/>
          </p:cNvPr>
          <p:cNvSpPr>
            <a:spLocks noChangeArrowheads="1"/>
          </p:cNvSpPr>
          <p:nvPr/>
        </p:nvSpPr>
        <p:spPr bwMode="auto">
          <a:xfrm>
            <a:off x="0" y="6092825"/>
            <a:ext cx="9144000" cy="792163"/>
          </a:xfrm>
          <a:prstGeom prst="rect">
            <a:avLst/>
          </a:prstGeom>
          <a:solidFill>
            <a:schemeClr val="tx1"/>
          </a:solidFill>
          <a:ln w="9525">
            <a:solidFill>
              <a:srgbClr val="003099"/>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6600"/>
              </a:solidFill>
              <a:latin typeface="+mn-lt"/>
              <a:ea typeface="+mn-ea"/>
            </a:endParaRPr>
          </a:p>
        </p:txBody>
      </p:sp>
      <p:sp>
        <p:nvSpPr>
          <p:cNvPr id="1033" name="Line 6"/>
          <p:cNvSpPr>
            <a:spLocks noChangeShapeType="1"/>
          </p:cNvSpPr>
          <p:nvPr/>
        </p:nvSpPr>
        <p:spPr bwMode="auto">
          <a:xfrm>
            <a:off x="0" y="6092825"/>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4"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3188" y="6173788"/>
            <a:ext cx="7159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descr="BCHIV_Logo_Final-Horizontal-PMS-1.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0913" y="6245225"/>
            <a:ext cx="20113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PHC_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78475" y="6184900"/>
            <a:ext cx="1301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s4u_bgd.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31138" y="6157913"/>
            <a:ext cx="361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3600" b="1">
          <a:solidFill>
            <a:schemeClr val="tx1"/>
          </a:solidFill>
          <a:latin typeface="Calibri"/>
          <a:ea typeface="MS PGothic" panose="020B0600070205080204" pitchFamily="34" charset="-128"/>
          <a:cs typeface="Calibri"/>
        </a:defRPr>
      </a:lvl1pPr>
      <a:lvl2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2pPr>
      <a:lvl3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3pPr>
      <a:lvl4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4pPr>
      <a:lvl5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5pPr>
      <a:lvl6pPr marL="457200" algn="ctr" rtl="0" fontAlgn="base">
        <a:spcBef>
          <a:spcPct val="0"/>
        </a:spcBef>
        <a:spcAft>
          <a:spcPct val="0"/>
        </a:spcAft>
        <a:defRPr sz="3600">
          <a:solidFill>
            <a:schemeClr val="folHlink"/>
          </a:solidFill>
          <a:latin typeface="Arial" pitchFamily="34" charset="0"/>
        </a:defRPr>
      </a:lvl6pPr>
      <a:lvl7pPr marL="914400" algn="ctr" rtl="0" fontAlgn="base">
        <a:spcBef>
          <a:spcPct val="0"/>
        </a:spcBef>
        <a:spcAft>
          <a:spcPct val="0"/>
        </a:spcAft>
        <a:defRPr sz="3600">
          <a:solidFill>
            <a:schemeClr val="folHlink"/>
          </a:solidFill>
          <a:latin typeface="Arial" pitchFamily="34" charset="0"/>
        </a:defRPr>
      </a:lvl7pPr>
      <a:lvl8pPr marL="1371600" algn="ctr" rtl="0" fontAlgn="base">
        <a:spcBef>
          <a:spcPct val="0"/>
        </a:spcBef>
        <a:spcAft>
          <a:spcPct val="0"/>
        </a:spcAft>
        <a:defRPr sz="3600">
          <a:solidFill>
            <a:schemeClr val="folHlink"/>
          </a:solidFill>
          <a:latin typeface="Arial" pitchFamily="34" charset="0"/>
        </a:defRPr>
      </a:lvl8pPr>
      <a:lvl9pPr marL="1828800" algn="ctr" rtl="0" fontAlgn="base">
        <a:spcBef>
          <a:spcPct val="0"/>
        </a:spcBef>
        <a:spcAft>
          <a:spcPct val="0"/>
        </a:spcAft>
        <a:defRPr sz="3600">
          <a:solidFill>
            <a:schemeClr val="folHlink"/>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S PGothic" panose="020B0600070205080204" pitchFamily="34" charset="-128"/>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S PGothic" panose="020B0600070205080204" pitchFamily="34" charset="-128"/>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S PGothic" panose="020B0600070205080204" pitchFamily="34" charset="-128"/>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S PGothic" panose="020B0600070205080204" pitchFamily="34" charset="-128"/>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S PGothic" panose="020B0600070205080204" pitchFamily="34" charset="-128"/>
          <a:cs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432AD-D691-4BD1-A48F-817C5A00DA17}" type="datetimeFigureOut">
              <a:rPr lang="en-US" smtClean="0"/>
              <a:t>7/22/2018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4D973-848A-4144-9622-835A05F3091B}" type="slidenum">
              <a:rPr lang="en-US" smtClean="0"/>
              <a:t>‹#›</a:t>
            </a:fld>
            <a:endParaRPr lang="en-US"/>
          </a:p>
        </p:txBody>
      </p:sp>
    </p:spTree>
    <p:extLst>
      <p:ext uri="{BB962C8B-B14F-4D97-AF65-F5344CB8AC3E}">
        <p14:creationId xmlns:p14="http://schemas.microsoft.com/office/powerpoint/2010/main" val="347116728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179512" y="404813"/>
            <a:ext cx="8784976"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eaLnBrk="1" hangingPunct="1">
              <a:spcBef>
                <a:spcPct val="0"/>
              </a:spcBef>
              <a:spcAft>
                <a:spcPts val="600"/>
              </a:spcAft>
              <a:buFontTx/>
              <a:buNone/>
            </a:pPr>
            <a:r>
              <a:rPr lang="en-US" altLang="en-US" sz="3400" b="1" dirty="0"/>
              <a:t>Harms of workplace inspections for </a:t>
            </a:r>
            <a:r>
              <a:rPr lang="en-US" altLang="en-US" sz="3400" b="1" dirty="0" err="1"/>
              <a:t>im</a:t>
            </a:r>
            <a:r>
              <a:rPr lang="en-US" altLang="en-US" sz="3400" b="1" dirty="0"/>
              <a:t>/migrant sex workers in indoor establishments: </a:t>
            </a:r>
          </a:p>
          <a:p>
            <a:pPr algn="ctr" eaLnBrk="1" hangingPunct="1">
              <a:spcBef>
                <a:spcPct val="0"/>
              </a:spcBef>
              <a:buFontTx/>
              <a:buNone/>
            </a:pPr>
            <a:r>
              <a:rPr lang="en-US" altLang="en-US" sz="3400" b="1" dirty="0"/>
              <a:t>Enhanced barriers to health access </a:t>
            </a:r>
          </a:p>
          <a:p>
            <a:pPr algn="ctr" eaLnBrk="1" hangingPunct="1">
              <a:spcBef>
                <a:spcPct val="0"/>
              </a:spcBef>
              <a:buFontTx/>
              <a:buNone/>
            </a:pPr>
            <a:r>
              <a:rPr lang="en-US" altLang="en-US" sz="3400" b="1" dirty="0"/>
              <a:t>in a Canadian setting</a:t>
            </a:r>
          </a:p>
          <a:p>
            <a:pPr algn="ctr" eaLnBrk="1" hangingPunct="1">
              <a:spcBef>
                <a:spcPct val="0"/>
              </a:spcBef>
              <a:buFontTx/>
              <a:buNone/>
            </a:pPr>
            <a:endParaRPr lang="en-US" altLang="en-US" sz="2000" dirty="0"/>
          </a:p>
          <a:p>
            <a:pPr algn="ctr">
              <a:spcBef>
                <a:spcPct val="0"/>
              </a:spcBef>
              <a:buFontTx/>
              <a:buNone/>
            </a:pPr>
            <a:endParaRPr lang="en-US" altLang="en-US" sz="2000" dirty="0"/>
          </a:p>
          <a:p>
            <a:pPr algn="ctr">
              <a:spcBef>
                <a:spcPct val="0"/>
              </a:spcBef>
              <a:buFontTx/>
              <a:buNone/>
            </a:pPr>
            <a:r>
              <a:rPr lang="en-US" altLang="en-US" sz="2000" b="1" dirty="0"/>
              <a:t>Bronwyn McBride</a:t>
            </a:r>
            <a:r>
              <a:rPr lang="en-US" altLang="en-US" sz="2000" baseline="30000" dirty="0"/>
              <a:t>1, 2</a:t>
            </a:r>
            <a:r>
              <a:rPr lang="en-US" altLang="en-US" sz="2000" dirty="0"/>
              <a:t>, Kate Shannon</a:t>
            </a:r>
            <a:r>
              <a:rPr lang="en-US" altLang="en-US" sz="2000" baseline="30000" dirty="0"/>
              <a:t>1, 3</a:t>
            </a:r>
            <a:r>
              <a:rPr lang="en-US" altLang="en-US" sz="2000" dirty="0"/>
              <a:t>, </a:t>
            </a:r>
            <a:r>
              <a:rPr lang="en-US" altLang="en-US" sz="2000" dirty="0" err="1"/>
              <a:t>Putu</a:t>
            </a:r>
            <a:r>
              <a:rPr lang="en-US" altLang="en-US" sz="2000" dirty="0"/>
              <a:t> Duff</a:t>
            </a:r>
            <a:r>
              <a:rPr lang="en-US" altLang="en-US" sz="2000" baseline="30000" dirty="0"/>
              <a:t> 1</a:t>
            </a:r>
            <a:r>
              <a:rPr lang="en-US" altLang="en-US" sz="2000" dirty="0"/>
              <a:t>, </a:t>
            </a:r>
            <a:r>
              <a:rPr lang="en-US" altLang="en-US" sz="2000" dirty="0" err="1"/>
              <a:t>Minshu</a:t>
            </a:r>
            <a:r>
              <a:rPr lang="en-US" altLang="en-US" sz="2000" dirty="0"/>
              <a:t> Mo</a:t>
            </a:r>
            <a:r>
              <a:rPr lang="en-US" altLang="en-US" sz="2000" baseline="30000" dirty="0"/>
              <a:t> 1</a:t>
            </a:r>
            <a:r>
              <a:rPr lang="en-US" altLang="en-US" sz="2000" dirty="0"/>
              <a:t>, </a:t>
            </a:r>
          </a:p>
          <a:p>
            <a:pPr algn="ctr">
              <a:spcBef>
                <a:spcPct val="0"/>
              </a:spcBef>
              <a:buFontTx/>
              <a:buNone/>
            </a:pPr>
            <a:r>
              <a:rPr lang="en-US" altLang="en-US" sz="2000" dirty="0"/>
              <a:t>Melissa </a:t>
            </a:r>
            <a:r>
              <a:rPr lang="en-US" altLang="en-US" sz="2000" dirty="0" err="1"/>
              <a:t>Braschel</a:t>
            </a:r>
            <a:r>
              <a:rPr lang="en-US" altLang="en-US" sz="2000" baseline="30000" dirty="0"/>
              <a:t> 1</a:t>
            </a:r>
            <a:r>
              <a:rPr lang="en-US" altLang="en-US" sz="2000" dirty="0"/>
              <a:t>, Shira M. Goldenberg</a:t>
            </a:r>
            <a:r>
              <a:rPr lang="en-US" altLang="en-US" sz="2000" baseline="30000" dirty="0"/>
              <a:t> 1, 4</a:t>
            </a:r>
            <a:r>
              <a:rPr lang="en-US" altLang="en-US" sz="2000" dirty="0"/>
              <a:t>, </a:t>
            </a:r>
            <a:r>
              <a:rPr lang="en-US" altLang="en-US" sz="2000" i="1" dirty="0"/>
              <a:t>on behalf of the AESHA Project</a:t>
            </a:r>
          </a:p>
          <a:p>
            <a:pPr>
              <a:spcBef>
                <a:spcPct val="0"/>
              </a:spcBef>
              <a:buFontTx/>
              <a:buNone/>
            </a:pPr>
            <a:endParaRPr lang="en-US" altLang="en-US" sz="1800" i="1" dirty="0"/>
          </a:p>
          <a:p>
            <a:pPr>
              <a:spcBef>
                <a:spcPct val="0"/>
              </a:spcBef>
              <a:buFontTx/>
              <a:buNone/>
            </a:pPr>
            <a:endParaRPr lang="en-US" altLang="en-US" sz="1800" i="1" dirty="0"/>
          </a:p>
          <a:p>
            <a:pPr>
              <a:spcBef>
                <a:spcPct val="0"/>
              </a:spcBef>
              <a:spcAft>
                <a:spcPts val="600"/>
              </a:spcAft>
              <a:buFontTx/>
              <a:buNone/>
            </a:pPr>
            <a:r>
              <a:rPr lang="en-US" altLang="en-US" sz="1600" baseline="30000" dirty="0"/>
              <a:t>1</a:t>
            </a:r>
            <a:r>
              <a:rPr lang="en-US" altLang="en-US" sz="1800" baseline="30000" dirty="0"/>
              <a:t> </a:t>
            </a:r>
            <a:r>
              <a:rPr lang="en-US" altLang="en-US" sz="1400" dirty="0"/>
              <a:t>Gender and Sexual Health Initiative, BC Centre for Excellence in HIV/AIDS, Vancouver, Canada</a:t>
            </a:r>
            <a:endParaRPr lang="en-US" altLang="en-US" sz="1400" b="1" dirty="0"/>
          </a:p>
          <a:p>
            <a:pPr>
              <a:spcBef>
                <a:spcPct val="0"/>
              </a:spcBef>
              <a:spcAft>
                <a:spcPts val="600"/>
              </a:spcAft>
              <a:buFontTx/>
              <a:buNone/>
            </a:pPr>
            <a:r>
              <a:rPr lang="en-US" altLang="en-US" sz="1600" baseline="30000" dirty="0"/>
              <a:t>2</a:t>
            </a:r>
            <a:r>
              <a:rPr lang="en-US" altLang="en-US" sz="1800" baseline="30000" dirty="0"/>
              <a:t> </a:t>
            </a:r>
            <a:r>
              <a:rPr lang="en-US" altLang="en-US" sz="1400" dirty="0"/>
              <a:t>Interdisciplinary Studies Graduate Program, University of British Columbia, Vancouver, Canada</a:t>
            </a:r>
          </a:p>
          <a:p>
            <a:pPr>
              <a:spcBef>
                <a:spcPct val="0"/>
              </a:spcBef>
              <a:spcAft>
                <a:spcPts val="600"/>
              </a:spcAft>
              <a:buFontTx/>
              <a:buNone/>
            </a:pPr>
            <a:r>
              <a:rPr lang="en-US" altLang="en-US" sz="1600" baseline="30000" dirty="0"/>
              <a:t>3</a:t>
            </a:r>
            <a:r>
              <a:rPr lang="en-US" altLang="en-US" sz="1800" baseline="30000" dirty="0"/>
              <a:t> </a:t>
            </a:r>
            <a:r>
              <a:rPr lang="en-US" altLang="en-US" sz="1400" dirty="0"/>
              <a:t>Faculty of Medicine, University of British Columbia, Vancouver, Canada</a:t>
            </a:r>
          </a:p>
          <a:p>
            <a:pPr>
              <a:spcBef>
                <a:spcPct val="0"/>
              </a:spcBef>
              <a:spcAft>
                <a:spcPts val="600"/>
              </a:spcAft>
              <a:buFontTx/>
              <a:buNone/>
            </a:pPr>
            <a:r>
              <a:rPr lang="en-US" altLang="en-US" sz="1600" baseline="30000" dirty="0"/>
              <a:t>4</a:t>
            </a:r>
            <a:r>
              <a:rPr lang="en-US" altLang="en-US" sz="1400" baseline="30000" dirty="0"/>
              <a:t> </a:t>
            </a:r>
            <a:r>
              <a:rPr lang="en-US" altLang="en-US" sz="1400" dirty="0"/>
              <a:t>Faculty of Health Sciences, Simon Fraser University, Burnaby, Canada</a:t>
            </a:r>
          </a:p>
          <a:p>
            <a:pPr>
              <a:lnSpc>
                <a:spcPct val="150000"/>
              </a:lnSpc>
              <a:spcBef>
                <a:spcPct val="0"/>
              </a:spcBef>
              <a:buFontTx/>
              <a:buNone/>
            </a:pPr>
            <a:endParaRPr lang="en-US" altLang="en-US" sz="1600" dirty="0"/>
          </a:p>
        </p:txBody>
      </p:sp>
      <p:sp>
        <p:nvSpPr>
          <p:cNvPr id="3" name="Rectangle 2">
            <a:extLst/>
          </p:cNvPr>
          <p:cNvSpPr>
            <a:spLocks noChangeArrowheads="1"/>
          </p:cNvSpPr>
          <p:nvPr/>
        </p:nvSpPr>
        <p:spPr bwMode="auto">
          <a:xfrm>
            <a:off x="0" y="5805488"/>
            <a:ext cx="9144000" cy="1079500"/>
          </a:xfrm>
          <a:prstGeom prst="rect">
            <a:avLst/>
          </a:prstGeom>
          <a:solidFill>
            <a:schemeClr val="tx1"/>
          </a:solidFill>
          <a:ln w="9525">
            <a:solidFill>
              <a:srgbClr val="003099"/>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6600"/>
              </a:solidFill>
              <a:latin typeface="+mn-lt"/>
              <a:ea typeface="+mn-ea"/>
            </a:endParaRPr>
          </a:p>
        </p:txBody>
      </p:sp>
      <p:sp>
        <p:nvSpPr>
          <p:cNvPr id="2052" name="Line 6"/>
          <p:cNvSpPr>
            <a:spLocks noChangeShapeType="1"/>
          </p:cNvSpPr>
          <p:nvPr/>
        </p:nvSpPr>
        <p:spPr bwMode="auto">
          <a:xfrm>
            <a:off x="0" y="5805488"/>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5892800"/>
            <a:ext cx="10255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BCHIV_Logo_Final-Horizontal-PM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325" y="6021388"/>
            <a:ext cx="28892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descr="PHC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9750" y="5838825"/>
            <a:ext cx="18669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s4u_bg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4975" y="5926138"/>
            <a:ext cx="520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p:cNvPr>
          <p:cNvCxnSpPr/>
          <p:nvPr/>
        </p:nvCxnSpPr>
        <p:spPr>
          <a:xfrm>
            <a:off x="1006475" y="2781300"/>
            <a:ext cx="7308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467544" y="1484784"/>
            <a:ext cx="8352928"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marL="0" marR="0">
              <a:spcBef>
                <a:spcPts val="0"/>
              </a:spcBef>
              <a:spcAft>
                <a:spcPts val="1000"/>
              </a:spcAft>
              <a:buNone/>
            </a:pPr>
            <a:r>
              <a:rPr lang="en-US" sz="2100" dirty="0">
                <a:ea typeface="Times New Roman"/>
              </a:rPr>
              <a:t>Factors associated with worry about workplace inspections among             indoor sex workers in Vancouver (n=397), AESHA 2014-2017</a:t>
            </a:r>
          </a:p>
        </p:txBody>
      </p:sp>
      <p:sp>
        <p:nvSpPr>
          <p:cNvPr id="9219" name="Title 1"/>
          <p:cNvSpPr>
            <a:spLocks noGrp="1" noChangeArrowheads="1"/>
          </p:cNvSpPr>
          <p:nvPr>
            <p:ph type="title"/>
          </p:nvPr>
        </p:nvSpPr>
        <p:spPr>
          <a:xfrm>
            <a:off x="179512" y="116632"/>
            <a:ext cx="8784976" cy="1143000"/>
          </a:xfrm>
        </p:spPr>
        <p:txBody>
          <a:bodyPr/>
          <a:lstStyle/>
          <a:p>
            <a:r>
              <a:rPr lang="en-US" altLang="en-US" dirty="0">
                <a:latin typeface="Calibri" pitchFamily="34" charset="0"/>
                <a:cs typeface="Calibri" pitchFamily="34" charset="0"/>
              </a:rPr>
              <a:t>Multivariable GEE Analysis</a:t>
            </a:r>
            <a:endParaRPr lang="en-US" altLang="en-US" sz="3000" dirty="0">
              <a:latin typeface="Calibri" pitchFamily="34" charset="0"/>
              <a:cs typeface="Calibri"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96836646"/>
              </p:ext>
            </p:extLst>
          </p:nvPr>
        </p:nvGraphicFramePr>
        <p:xfrm>
          <a:off x="539552" y="2276872"/>
          <a:ext cx="7992888" cy="3396660"/>
        </p:xfrm>
        <a:graphic>
          <a:graphicData uri="http://schemas.openxmlformats.org/drawingml/2006/table">
            <a:tbl>
              <a:tblPr/>
              <a:tblGrid>
                <a:gridCol w="4896544">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576064">
                <a:tc>
                  <a:txBody>
                    <a:bodyPr/>
                    <a:lstStyle/>
                    <a:p>
                      <a:pPr marL="0" marR="0">
                        <a:lnSpc>
                          <a:spcPct val="115000"/>
                        </a:lnSpc>
                        <a:spcBef>
                          <a:spcPts val="0"/>
                        </a:spcBef>
                        <a:spcAft>
                          <a:spcPts val="0"/>
                        </a:spcAft>
                        <a:tabLst>
                          <a:tab pos="2222500" algn="ctr"/>
                          <a:tab pos="4229100" algn="ctr"/>
                          <a:tab pos="5486400" algn="ctr"/>
                        </a:tabLst>
                      </a:pPr>
                      <a:r>
                        <a:rPr lang="en-US" sz="1800" b="1" dirty="0">
                          <a:solidFill>
                            <a:schemeClr val="tx1"/>
                          </a:solidFill>
                          <a:effectLst/>
                          <a:latin typeface="Calibri" panose="020F0502020204030204" pitchFamily="34" charset="0"/>
                          <a:ea typeface="Times New Roman"/>
                        </a:rPr>
                        <a:t>Variable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300"/>
                        </a:spcBef>
                        <a:spcAft>
                          <a:spcPts val="0"/>
                        </a:spcAft>
                      </a:pPr>
                      <a:r>
                        <a:rPr lang="en-US" sz="1800" b="1" dirty="0">
                          <a:solidFill>
                            <a:schemeClr val="tx1"/>
                          </a:solidFill>
                          <a:effectLst/>
                          <a:latin typeface="Calibri" panose="020F0502020204030204" pitchFamily="34" charset="0"/>
                          <a:ea typeface="Times New Roman"/>
                        </a:rPr>
                        <a:t>Adjusted Odds Ratio (95% CI</a:t>
                      </a:r>
                      <a:r>
                        <a:rPr lang="en-US" sz="1800" dirty="0">
                          <a:solidFill>
                            <a:schemeClr val="tx1"/>
                          </a:solidFill>
                          <a:effectLst/>
                          <a:latin typeface="Calibri" panose="020F0502020204030204" pitchFamily="34" charset="0"/>
                          <a:ea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9926">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Times New Roman"/>
                        </a:rPr>
                        <a:t>Age</a:t>
                      </a:r>
                      <a:r>
                        <a:rPr lang="en-US" sz="1800" baseline="0" dirty="0">
                          <a:solidFill>
                            <a:schemeClr val="tx1"/>
                          </a:solidFill>
                          <a:effectLst/>
                          <a:latin typeface="Calibri" panose="020F0502020204030204" pitchFamily="34" charset="0"/>
                          <a:ea typeface="Times New Roman"/>
                        </a:rPr>
                        <a:t> </a:t>
                      </a:r>
                      <a:r>
                        <a:rPr lang="en-US" sz="1600" baseline="0" dirty="0">
                          <a:solidFill>
                            <a:schemeClr val="tx1"/>
                          </a:solidFill>
                          <a:effectLst/>
                          <a:latin typeface="Calibri" panose="020F0502020204030204" pitchFamily="34" charset="0"/>
                          <a:ea typeface="Times New Roman"/>
                        </a:rPr>
                        <a:t>(per year older)</a:t>
                      </a:r>
                      <a:endParaRPr lang="en-US" sz="16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dec"/>
                          <a:tab pos="255905" algn="dec"/>
                        </a:tabLst>
                      </a:pPr>
                      <a:r>
                        <a:rPr lang="en-US" sz="2200" kern="1200" dirty="0">
                          <a:solidFill>
                            <a:schemeClr val="tx1"/>
                          </a:solidFill>
                          <a:effectLst/>
                          <a:latin typeface="Calibri" panose="020F0502020204030204" pitchFamily="34" charset="0"/>
                          <a:ea typeface="+mn-ea"/>
                          <a:cs typeface="+mn-cs"/>
                        </a:rPr>
                        <a:t>0.97 (0.95 – 0.99)</a:t>
                      </a:r>
                      <a:r>
                        <a:rPr lang="en-US" sz="2200" b="1" kern="1200" baseline="30000" dirty="0">
                          <a:solidFill>
                            <a:schemeClr val="tx1"/>
                          </a:solidFill>
                          <a:effectLst/>
                          <a:latin typeface="Calibri" panose="020F0502020204030204" pitchFamily="34" charset="0"/>
                          <a:ea typeface="+mn-ea"/>
                          <a:cs typeface="+mn-cs"/>
                        </a:rPr>
                        <a:t>‡‡</a:t>
                      </a:r>
                      <a:endParaRPr lang="en-US" sz="2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9926">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Times New Roman"/>
                        </a:rPr>
                        <a:t>Recent </a:t>
                      </a:r>
                      <a:r>
                        <a:rPr lang="en-US" sz="1800" dirty="0" err="1">
                          <a:solidFill>
                            <a:schemeClr val="tx1"/>
                          </a:solidFill>
                          <a:effectLst/>
                          <a:latin typeface="Calibri" panose="020F0502020204030204" pitchFamily="34" charset="0"/>
                          <a:ea typeface="Times New Roman"/>
                        </a:rPr>
                        <a:t>im</a:t>
                      </a:r>
                      <a:r>
                        <a:rPr lang="en-US" sz="1800" dirty="0">
                          <a:solidFill>
                            <a:schemeClr val="tx1"/>
                          </a:solidFill>
                          <a:effectLst/>
                          <a:latin typeface="Calibri" panose="020F0502020204030204" pitchFamily="34" charset="0"/>
                          <a:ea typeface="Times New Roman"/>
                        </a:rPr>
                        <a:t>/migrant </a:t>
                      </a:r>
                      <a:r>
                        <a:rPr lang="en-US" sz="1600" dirty="0">
                          <a:solidFill>
                            <a:schemeClr val="tx1"/>
                          </a:solidFill>
                          <a:effectLst/>
                          <a:latin typeface="Calibri" panose="020F0502020204030204" pitchFamily="34" charset="0"/>
                          <a:ea typeface="Times New Roman"/>
                        </a:rPr>
                        <a:t>(&lt;5 years)</a:t>
                      </a:r>
                      <a:endParaRPr lang="en-US" sz="28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dec"/>
                          <a:tab pos="255905" algn="dec"/>
                        </a:tabLst>
                      </a:pPr>
                      <a:r>
                        <a:rPr lang="en-US" sz="2200" b="1" dirty="0">
                          <a:solidFill>
                            <a:srgbClr val="FF0000"/>
                          </a:solidFill>
                          <a:effectLst/>
                          <a:latin typeface="Calibri" panose="020F0502020204030204" pitchFamily="34" charset="0"/>
                          <a:ea typeface="Times New Roman"/>
                        </a:rPr>
                        <a:t>3.13</a:t>
                      </a:r>
                      <a:r>
                        <a:rPr lang="en-US" sz="2200" dirty="0">
                          <a:solidFill>
                            <a:schemeClr val="tx1"/>
                          </a:solidFill>
                          <a:effectLst/>
                          <a:latin typeface="Calibri" panose="020F0502020204030204" pitchFamily="34" charset="0"/>
                          <a:ea typeface="Times New Roman"/>
                        </a:rPr>
                        <a:t> (1.77 – 5.53)</a:t>
                      </a:r>
                      <a:r>
                        <a:rPr lang="en-US" sz="2200" b="1" baseline="30000" dirty="0">
                          <a:solidFill>
                            <a:schemeClr val="tx1"/>
                          </a:solidFill>
                          <a:effectLst/>
                          <a:latin typeface="Calibri" panose="020F0502020204030204" pitchFamily="34" charset="0"/>
                          <a:ea typeface="Times New Roman"/>
                        </a:rPr>
                        <a:t>‡‡</a:t>
                      </a:r>
                      <a:endParaRPr lang="en-US" sz="2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5786">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Times New Roman"/>
                        </a:rPr>
                        <a:t>Long term </a:t>
                      </a:r>
                      <a:r>
                        <a:rPr lang="en-US" sz="1800" dirty="0" err="1">
                          <a:solidFill>
                            <a:schemeClr val="tx1"/>
                          </a:solidFill>
                          <a:effectLst/>
                          <a:latin typeface="Calibri" panose="020F0502020204030204" pitchFamily="34" charset="0"/>
                          <a:ea typeface="Times New Roman"/>
                        </a:rPr>
                        <a:t>im</a:t>
                      </a:r>
                      <a:r>
                        <a:rPr lang="en-US" sz="1800" dirty="0">
                          <a:solidFill>
                            <a:schemeClr val="tx1"/>
                          </a:solidFill>
                          <a:effectLst/>
                          <a:latin typeface="Calibri" panose="020F0502020204030204" pitchFamily="34" charset="0"/>
                          <a:ea typeface="Times New Roman"/>
                        </a:rPr>
                        <a:t>/migrant </a:t>
                      </a:r>
                      <a:r>
                        <a:rPr lang="en-US" sz="1600" dirty="0">
                          <a:solidFill>
                            <a:schemeClr val="tx1"/>
                          </a:solidFill>
                          <a:effectLst/>
                          <a:latin typeface="Calibri" panose="020F0502020204030204" pitchFamily="34" charset="0"/>
                          <a:ea typeface="Times New Roman"/>
                        </a:rPr>
                        <a:t>(&gt;5 years)</a:t>
                      </a:r>
                      <a:endParaRPr lang="en-US" sz="28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dec"/>
                          <a:tab pos="255905" algn="dec"/>
                        </a:tabLst>
                      </a:pPr>
                      <a:r>
                        <a:rPr lang="en-US" sz="2200" b="1" dirty="0">
                          <a:solidFill>
                            <a:srgbClr val="FF0000"/>
                          </a:solidFill>
                          <a:effectLst/>
                          <a:latin typeface="Calibri" panose="020F0502020204030204" pitchFamily="34" charset="0"/>
                          <a:ea typeface="Times New Roman"/>
                        </a:rPr>
                        <a:t>1.78 </a:t>
                      </a:r>
                      <a:r>
                        <a:rPr lang="en-US" sz="2200" dirty="0">
                          <a:solidFill>
                            <a:schemeClr val="tx1"/>
                          </a:solidFill>
                          <a:effectLst/>
                          <a:latin typeface="Calibri" panose="020F0502020204030204" pitchFamily="34" charset="0"/>
                          <a:ea typeface="Times New Roman"/>
                        </a:rPr>
                        <a:t>(1.08 – 2.95)</a:t>
                      </a:r>
                      <a:r>
                        <a:rPr lang="en-US" sz="2200" b="1" baseline="30000" dirty="0">
                          <a:solidFill>
                            <a:schemeClr val="tx1"/>
                          </a:solidFill>
                          <a:effectLst/>
                          <a:latin typeface="Calibri" panose="020F0502020204030204" pitchFamily="34" charset="0"/>
                          <a:ea typeface="Times New Roman"/>
                        </a:rPr>
                        <a:t>‡‡</a:t>
                      </a:r>
                      <a:endParaRPr lang="en-US" sz="2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149">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Times New Roman"/>
                        </a:rPr>
                        <a:t>Total work stress score* </a:t>
                      </a:r>
                      <a:r>
                        <a:rPr lang="en-US" sz="1400" dirty="0">
                          <a:solidFill>
                            <a:schemeClr val="tx1"/>
                          </a:solidFill>
                          <a:effectLst/>
                          <a:latin typeface="Calibri" panose="020F0502020204030204" pitchFamily="34" charset="0"/>
                          <a:ea typeface="Times New Roman"/>
                        </a:rPr>
                        <a:t>(per +1 score on continuous scale)</a:t>
                      </a:r>
                      <a:endParaRPr lang="en-US" sz="24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dec"/>
                          <a:tab pos="255905" algn="dec"/>
                        </a:tabLst>
                      </a:pPr>
                      <a:r>
                        <a:rPr lang="en-US" sz="2200" b="1" dirty="0">
                          <a:solidFill>
                            <a:srgbClr val="FF0000"/>
                          </a:solidFill>
                          <a:effectLst/>
                          <a:latin typeface="Calibri" panose="020F0502020204030204" pitchFamily="34" charset="0"/>
                          <a:ea typeface="Times New Roman"/>
                        </a:rPr>
                        <a:t>1.05</a:t>
                      </a:r>
                      <a:r>
                        <a:rPr lang="en-US" sz="2200" dirty="0">
                          <a:solidFill>
                            <a:schemeClr val="tx1"/>
                          </a:solidFill>
                          <a:effectLst/>
                          <a:latin typeface="Calibri" panose="020F0502020204030204" pitchFamily="34" charset="0"/>
                          <a:ea typeface="Times New Roman"/>
                        </a:rPr>
                        <a:t> (1.01 – 1.09)</a:t>
                      </a:r>
                      <a:r>
                        <a:rPr lang="en-US" sz="2200" b="1" baseline="30000" dirty="0">
                          <a:solidFill>
                            <a:schemeClr val="tx1"/>
                          </a:solidFill>
                          <a:effectLst/>
                          <a:latin typeface="Calibri" panose="020F0502020204030204" pitchFamily="34" charset="0"/>
                          <a:ea typeface="Times New Roman"/>
                        </a:rPr>
                        <a:t>‡‡</a:t>
                      </a:r>
                      <a:endParaRPr lang="en-US" sz="2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2774">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Times New Roman"/>
                        </a:rPr>
                        <a:t>Faced police harassment without arrest* </a:t>
                      </a:r>
                      <a:endParaRPr lang="en-US" sz="3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dec"/>
                          <a:tab pos="255905" algn="dec"/>
                        </a:tabLst>
                      </a:pPr>
                      <a:r>
                        <a:rPr lang="en-US" sz="2200" b="1" dirty="0">
                          <a:solidFill>
                            <a:srgbClr val="FF0000"/>
                          </a:solidFill>
                          <a:effectLst/>
                          <a:latin typeface="Calibri" panose="020F0502020204030204" pitchFamily="34" charset="0"/>
                          <a:ea typeface="Times New Roman"/>
                        </a:rPr>
                        <a:t>3.49</a:t>
                      </a:r>
                      <a:r>
                        <a:rPr lang="en-US" sz="2200" dirty="0">
                          <a:solidFill>
                            <a:schemeClr val="tx1"/>
                          </a:solidFill>
                          <a:effectLst/>
                          <a:latin typeface="Calibri" panose="020F0502020204030204" pitchFamily="34" charset="0"/>
                          <a:ea typeface="Times New Roman"/>
                        </a:rPr>
                        <a:t> (1.92 – 6.34)</a:t>
                      </a:r>
                      <a:r>
                        <a:rPr lang="en-US" sz="2200" b="1" baseline="30000" dirty="0">
                          <a:solidFill>
                            <a:schemeClr val="tx1"/>
                          </a:solidFill>
                          <a:effectLst/>
                          <a:latin typeface="Calibri" panose="020F0502020204030204" pitchFamily="34" charset="0"/>
                          <a:ea typeface="Times New Roman"/>
                        </a:rPr>
                        <a:t>‡‡</a:t>
                      </a:r>
                      <a:endParaRPr lang="en-US" sz="2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4727">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Times New Roman"/>
                        </a:rPr>
                        <a:t>Faced physical/sexual/verbal workplace violence* </a:t>
                      </a:r>
                      <a:endParaRPr lang="en-US" sz="28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dec"/>
                          <a:tab pos="255905" algn="dec"/>
                        </a:tabLst>
                      </a:pPr>
                      <a:r>
                        <a:rPr lang="en-US" sz="2200" b="1" dirty="0">
                          <a:solidFill>
                            <a:srgbClr val="FF0000"/>
                          </a:solidFill>
                          <a:effectLst/>
                          <a:latin typeface="Calibri" panose="020F0502020204030204" pitchFamily="34" charset="0"/>
                          <a:ea typeface="Times New Roman"/>
                        </a:rPr>
                        <a:t>1.66</a:t>
                      </a:r>
                      <a:r>
                        <a:rPr lang="en-US" sz="2200" dirty="0">
                          <a:solidFill>
                            <a:schemeClr val="tx1"/>
                          </a:solidFill>
                          <a:effectLst/>
                          <a:latin typeface="Calibri" panose="020F0502020204030204" pitchFamily="34" charset="0"/>
                          <a:ea typeface="Times New Roman"/>
                        </a:rPr>
                        <a:t> (1.09 – 2.51)</a:t>
                      </a:r>
                      <a:r>
                        <a:rPr lang="en-US" sz="2200" b="1" baseline="30000" dirty="0">
                          <a:solidFill>
                            <a:schemeClr val="tx1"/>
                          </a:solidFill>
                          <a:effectLst/>
                          <a:latin typeface="Calibri" panose="020F0502020204030204" pitchFamily="34" charset="0"/>
                          <a:ea typeface="Times New Roman"/>
                        </a:rPr>
                        <a:t>‡‡</a:t>
                      </a:r>
                      <a:endParaRPr lang="en-US" sz="2200" dirty="0">
                        <a:solidFill>
                          <a:schemeClr val="tx1"/>
                        </a:solidFill>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5439">
                <a:tc gridSpan="2">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ea typeface="Times New Roman"/>
                        </a:rPr>
                        <a:t>*</a:t>
                      </a:r>
                      <a:r>
                        <a:rPr lang="en-US" sz="1200" baseline="30000" dirty="0">
                          <a:solidFill>
                            <a:schemeClr val="tx1"/>
                          </a:solidFill>
                          <a:effectLst/>
                          <a:latin typeface="Calibri" panose="020F0502020204030204" pitchFamily="34" charset="0"/>
                          <a:ea typeface="Times New Roman"/>
                        </a:rPr>
                        <a:t> </a:t>
                      </a:r>
                      <a:r>
                        <a:rPr lang="en-US" sz="1200" dirty="0">
                          <a:solidFill>
                            <a:schemeClr val="tx1"/>
                          </a:solidFill>
                          <a:effectLst/>
                          <a:latin typeface="Calibri" panose="020F0502020204030204" pitchFamily="34" charset="0"/>
                          <a:ea typeface="Calibri"/>
                        </a:rPr>
                        <a:t>Time-updated measures   </a:t>
                      </a:r>
                      <a:r>
                        <a:rPr lang="en-US" sz="1200" b="1" baseline="30000" dirty="0">
                          <a:solidFill>
                            <a:schemeClr val="tx1"/>
                          </a:solidFill>
                          <a:effectLst/>
                          <a:latin typeface="Calibri" panose="020F0502020204030204" pitchFamily="34" charset="0"/>
                          <a:ea typeface="Times New Roman"/>
                        </a:rPr>
                        <a:t>‡‡ </a:t>
                      </a:r>
                      <a:r>
                        <a:rPr lang="en-US" sz="1200" b="0" baseline="0" dirty="0">
                          <a:solidFill>
                            <a:schemeClr val="tx1"/>
                          </a:solidFill>
                          <a:effectLst/>
                          <a:latin typeface="Calibri" panose="020F0502020204030204" pitchFamily="34" charset="0"/>
                          <a:ea typeface="Times New Roman"/>
                        </a:rPr>
                        <a:t>S</a:t>
                      </a:r>
                      <a:r>
                        <a:rPr lang="en-US" sz="1200" dirty="0">
                          <a:solidFill>
                            <a:schemeClr val="tx1"/>
                          </a:solidFill>
                          <a:effectLst/>
                          <a:latin typeface="Calibri" panose="020F0502020204030204" pitchFamily="34" charset="0"/>
                          <a:ea typeface="Times New Roman"/>
                        </a:rPr>
                        <a:t>ignificant at p &lt;= 0.05</a:t>
                      </a:r>
                    </a:p>
                    <a:p>
                      <a:pPr marL="0" marR="0">
                        <a:lnSpc>
                          <a:spcPct val="115000"/>
                        </a:lnSpc>
                        <a:spcBef>
                          <a:spcPts val="0"/>
                        </a:spcBef>
                        <a:spcAft>
                          <a:spcPts val="0"/>
                        </a:spcAft>
                      </a:pPr>
                      <a:r>
                        <a:rPr lang="en-US" sz="1200" baseline="0" dirty="0">
                          <a:solidFill>
                            <a:schemeClr val="tx1"/>
                          </a:solidFill>
                          <a:effectLst/>
                          <a:latin typeface="Calibri" panose="020F0502020204030204" pitchFamily="34" charset="0"/>
                          <a:ea typeface="Times New Roman"/>
                        </a:rPr>
                        <a:t>Variables considered but not retained in the model included English fluency, citizenship status, working in a formal indoor venue, and accessing most condoms from mobile outreach</a:t>
                      </a:r>
                      <a:endParaRPr lang="en-US" sz="1100" dirty="0">
                        <a:solidFill>
                          <a:schemeClr val="tx1"/>
                        </a:solidFill>
                        <a:effectLst/>
                        <a:latin typeface="Calibri" panose="020F0502020204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noChangeArrowheads="1"/>
          </p:cNvSpPr>
          <p:nvPr>
            <p:ph type="title"/>
          </p:nvPr>
        </p:nvSpPr>
        <p:spPr/>
        <p:txBody>
          <a:bodyPr/>
          <a:lstStyle/>
          <a:p>
            <a:r>
              <a:rPr lang="en-US" altLang="en-US" dirty="0">
                <a:latin typeface="Calibri" pitchFamily="34" charset="0"/>
                <a:cs typeface="Calibri" pitchFamily="34" charset="0"/>
              </a:rPr>
              <a:t>GEE confounder model</a:t>
            </a:r>
          </a:p>
        </p:txBody>
      </p:sp>
      <p:sp>
        <p:nvSpPr>
          <p:cNvPr id="5" name="Rectangle 7"/>
          <p:cNvSpPr>
            <a:spLocks noChangeArrowheads="1"/>
          </p:cNvSpPr>
          <p:nvPr/>
        </p:nvSpPr>
        <p:spPr bwMode="auto">
          <a:xfrm>
            <a:off x="683568" y="1495818"/>
            <a:ext cx="79208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04775" algn="dec"/>
              </a:tabLst>
              <a:defRPr>
                <a:solidFill>
                  <a:schemeClr val="tx1"/>
                </a:solidFill>
                <a:latin typeface="Arial" pitchFamily="34" charset="0"/>
                <a:ea typeface="MS PGothic" pitchFamily="34" charset="-128"/>
              </a:defRPr>
            </a:lvl1pPr>
            <a:lvl2pPr>
              <a:tabLst>
                <a:tab pos="104775" algn="dec"/>
              </a:tabLst>
              <a:defRPr>
                <a:solidFill>
                  <a:schemeClr val="tx1"/>
                </a:solidFill>
                <a:latin typeface="Arial" pitchFamily="34" charset="0"/>
                <a:ea typeface="MS PGothic" pitchFamily="34" charset="-128"/>
              </a:defRPr>
            </a:lvl2pPr>
            <a:lvl3pPr>
              <a:tabLst>
                <a:tab pos="104775" algn="dec"/>
              </a:tabLst>
              <a:defRPr>
                <a:solidFill>
                  <a:schemeClr val="tx1"/>
                </a:solidFill>
                <a:latin typeface="Arial" pitchFamily="34" charset="0"/>
                <a:ea typeface="MS PGothic" pitchFamily="34" charset="-128"/>
              </a:defRPr>
            </a:lvl3pPr>
            <a:lvl4pPr>
              <a:tabLst>
                <a:tab pos="104775" algn="dec"/>
              </a:tabLst>
              <a:defRPr>
                <a:solidFill>
                  <a:schemeClr val="tx1"/>
                </a:solidFill>
                <a:latin typeface="Arial" pitchFamily="34" charset="0"/>
                <a:ea typeface="MS PGothic" pitchFamily="34" charset="-128"/>
              </a:defRPr>
            </a:lvl4pPr>
            <a:lvl5pPr>
              <a:tabLst>
                <a:tab pos="104775" algn="dec"/>
              </a:tabLst>
              <a:defRPr>
                <a:solidFill>
                  <a:schemeClr val="tx1"/>
                </a:solidFill>
                <a:latin typeface="Arial" pitchFamily="34" charset="0"/>
                <a:ea typeface="MS PGothic" pitchFamily="34" charset="-128"/>
              </a:defRPr>
            </a:lvl5pPr>
            <a:lvl6pPr eaLnBrk="0" fontAlgn="base" hangingPunct="0">
              <a:spcBef>
                <a:spcPct val="0"/>
              </a:spcBef>
              <a:spcAft>
                <a:spcPct val="0"/>
              </a:spcAft>
              <a:tabLst>
                <a:tab pos="104775" algn="dec"/>
              </a:tabLst>
              <a:defRPr>
                <a:solidFill>
                  <a:schemeClr val="tx1"/>
                </a:solidFill>
                <a:latin typeface="Arial" pitchFamily="34" charset="0"/>
                <a:ea typeface="MS PGothic" pitchFamily="34" charset="-128"/>
              </a:defRPr>
            </a:lvl6pPr>
            <a:lvl7pPr eaLnBrk="0" fontAlgn="base" hangingPunct="0">
              <a:spcBef>
                <a:spcPct val="0"/>
              </a:spcBef>
              <a:spcAft>
                <a:spcPct val="0"/>
              </a:spcAft>
              <a:tabLst>
                <a:tab pos="104775" algn="dec"/>
              </a:tabLst>
              <a:defRPr>
                <a:solidFill>
                  <a:schemeClr val="tx1"/>
                </a:solidFill>
                <a:latin typeface="Arial" pitchFamily="34" charset="0"/>
                <a:ea typeface="MS PGothic" pitchFamily="34" charset="-128"/>
              </a:defRPr>
            </a:lvl7pPr>
            <a:lvl8pPr eaLnBrk="0" fontAlgn="base" hangingPunct="0">
              <a:spcBef>
                <a:spcPct val="0"/>
              </a:spcBef>
              <a:spcAft>
                <a:spcPct val="0"/>
              </a:spcAft>
              <a:tabLst>
                <a:tab pos="104775" algn="dec"/>
              </a:tabLst>
              <a:defRPr>
                <a:solidFill>
                  <a:schemeClr val="tx1"/>
                </a:solidFill>
                <a:latin typeface="Arial" pitchFamily="34" charset="0"/>
                <a:ea typeface="MS PGothic" pitchFamily="34" charset="-128"/>
              </a:defRPr>
            </a:lvl8pPr>
            <a:lvl9pPr eaLnBrk="0" fontAlgn="base" hangingPunct="0">
              <a:spcBef>
                <a:spcPct val="0"/>
              </a:spcBef>
              <a:spcAft>
                <a:spcPct val="0"/>
              </a:spcAft>
              <a:tabLst>
                <a:tab pos="104775" algn="dec"/>
              </a:tabLst>
              <a:defRPr>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104775" algn="dec"/>
              </a:tabLst>
            </a:pPr>
            <a:r>
              <a:rPr kumimoji="0" lang="en-US" altLang="en-US" sz="2400" i="0" strike="noStrike" cap="none" normalizeH="0" baseline="0" dirty="0">
                <a:ln>
                  <a:noFill/>
                </a:ln>
                <a:solidFill>
                  <a:schemeClr val="tx1"/>
                </a:solidFill>
                <a:effectLst/>
                <a:latin typeface="Calibri" panose="020F0502020204030204" pitchFamily="34" charset="0"/>
              </a:rPr>
              <a:t>Independent effect of worry about inspections on barriers to healthcare in the last six months among indoor sex workers in Vancouver (n=397), AESHA 2014-2017</a:t>
            </a:r>
          </a:p>
          <a:p>
            <a:pPr marL="0" marR="0" lvl="0" indent="0" algn="l" defTabSz="914400" rtl="0" eaLnBrk="0" fontAlgn="base" latinLnBrk="0" hangingPunct="0">
              <a:lnSpc>
                <a:spcPct val="100000"/>
              </a:lnSpc>
              <a:spcBef>
                <a:spcPct val="0"/>
              </a:spcBef>
              <a:spcAft>
                <a:spcPct val="0"/>
              </a:spcAft>
              <a:buClrTx/>
              <a:buSzTx/>
              <a:buFontTx/>
              <a:buNone/>
              <a:tabLst>
                <a:tab pos="104775" algn="dec"/>
              </a:tabLst>
            </a:pPr>
            <a:endParaRPr kumimoji="0" lang="en-US" altLang="en-US" sz="1800" b="0" i="0" u="none" strike="noStrike" cap="none" normalizeH="0" baseline="0" dirty="0">
              <a:ln>
                <a:noFill/>
              </a:ln>
              <a:solidFill>
                <a:schemeClr val="tx1"/>
              </a:solidFill>
              <a:effectLst/>
              <a:latin typeface="Arial" pitchFamily="34" charset="0"/>
              <a:ea typeface="MS PGothic" pitchFamily="34" charset="-128"/>
            </a:endParaRPr>
          </a:p>
        </p:txBody>
      </p:sp>
      <p:graphicFrame>
        <p:nvGraphicFramePr>
          <p:cNvPr id="9" name="Table 8"/>
          <p:cNvGraphicFramePr>
            <a:graphicFrameLocks noGrp="1"/>
          </p:cNvGraphicFramePr>
          <p:nvPr>
            <p:extLst>
              <p:ext uri="{D42A27DB-BD31-4B8C-83A1-F6EECF244321}">
                <p14:modId xmlns:p14="http://schemas.microsoft.com/office/powerpoint/2010/main" val="2320736806"/>
              </p:ext>
            </p:extLst>
          </p:nvPr>
        </p:nvGraphicFramePr>
        <p:xfrm>
          <a:off x="755576" y="2869406"/>
          <a:ext cx="7704856" cy="2845308"/>
        </p:xfrm>
        <a:graphic>
          <a:graphicData uri="http://schemas.openxmlformats.org/drawingml/2006/table">
            <a:tbl>
              <a:tblPr/>
              <a:tblGrid>
                <a:gridCol w="3026908">
                  <a:extLst>
                    <a:ext uri="{9D8B030D-6E8A-4147-A177-3AD203B41FA5}">
                      <a16:colId xmlns:a16="http://schemas.microsoft.com/office/drawing/2014/main" val="20000"/>
                    </a:ext>
                  </a:extLst>
                </a:gridCol>
                <a:gridCol w="4677948">
                  <a:extLst>
                    <a:ext uri="{9D8B030D-6E8A-4147-A177-3AD203B41FA5}">
                      <a16:colId xmlns:a16="http://schemas.microsoft.com/office/drawing/2014/main" val="20001"/>
                    </a:ext>
                  </a:extLst>
                </a:gridCol>
              </a:tblGrid>
              <a:tr h="268064">
                <a:tc>
                  <a:txBody>
                    <a:bodyPr/>
                    <a:lstStyle/>
                    <a:p>
                      <a:pPr marL="0" marR="0">
                        <a:lnSpc>
                          <a:spcPct val="115000"/>
                        </a:lnSpc>
                        <a:spcBef>
                          <a:spcPts val="300"/>
                        </a:spcBef>
                        <a:spcAft>
                          <a:spcPts val="300"/>
                        </a:spcAft>
                      </a:pPr>
                      <a:r>
                        <a:rPr lang="en-CA" sz="1800" b="1" dirty="0">
                          <a:effectLst/>
                          <a:latin typeface="Calibri" panose="020F0502020204030204" pitchFamily="34" charset="0"/>
                          <a:ea typeface="Times New Roman"/>
                        </a:rPr>
                        <a:t>Exposure</a:t>
                      </a:r>
                      <a:endParaRPr lang="en-US" sz="1800" dirty="0">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CA" sz="1800" b="1" dirty="0">
                        <a:effectLst/>
                        <a:latin typeface="Calibri" panose="020F0502020204030204" pitchFamily="34" charset="0"/>
                        <a:ea typeface="Times New Roman"/>
                      </a:endParaRPr>
                    </a:p>
                    <a:p>
                      <a:pPr marL="0" marR="0">
                        <a:lnSpc>
                          <a:spcPct val="100000"/>
                        </a:lnSpc>
                        <a:spcBef>
                          <a:spcPts val="0"/>
                        </a:spcBef>
                        <a:spcAft>
                          <a:spcPts val="0"/>
                        </a:spcAft>
                      </a:pPr>
                      <a:r>
                        <a:rPr lang="en-CA" sz="1800" b="1" dirty="0">
                          <a:effectLst/>
                          <a:latin typeface="Calibri" panose="020F0502020204030204" pitchFamily="34" charset="0"/>
                          <a:ea typeface="Times New Roman"/>
                        </a:rPr>
                        <a:t>Barriers to healthcare</a:t>
                      </a:r>
                      <a:endParaRPr lang="en-US" sz="1800" dirty="0">
                        <a:effectLst/>
                        <a:latin typeface="Calibri" panose="020F0502020204030204" pitchFamily="34" charset="0"/>
                        <a:ea typeface="Times New Roman"/>
                      </a:endParaRPr>
                    </a:p>
                    <a:p>
                      <a:pPr marL="0" marR="0">
                        <a:lnSpc>
                          <a:spcPct val="100000"/>
                        </a:lnSpc>
                        <a:spcBef>
                          <a:spcPts val="0"/>
                        </a:spcBef>
                        <a:spcAft>
                          <a:spcPts val="0"/>
                        </a:spcAft>
                      </a:pPr>
                      <a:r>
                        <a:rPr lang="en-CA" sz="1800" b="1" dirty="0">
                          <a:effectLst/>
                          <a:latin typeface="Calibri" panose="020F0502020204030204" pitchFamily="34" charset="0"/>
                          <a:ea typeface="Times New Roman"/>
                        </a:rPr>
                        <a:t>Adjusted Odds Ratio (95% CI)</a:t>
                      </a:r>
                    </a:p>
                    <a:p>
                      <a:pPr marL="0" marR="0">
                        <a:lnSpc>
                          <a:spcPct val="100000"/>
                        </a:lnSpc>
                        <a:spcBef>
                          <a:spcPts val="0"/>
                        </a:spcBef>
                        <a:spcAft>
                          <a:spcPts val="0"/>
                        </a:spcAft>
                      </a:pPr>
                      <a:endParaRPr lang="en-US" sz="1800" dirty="0">
                        <a:effectLst/>
                        <a:latin typeface="Calibri" panose="020F0502020204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9285">
                <a:tc>
                  <a:txBody>
                    <a:bodyPr/>
                    <a:lstStyle/>
                    <a:p>
                      <a:pPr marL="0" marR="0">
                        <a:lnSpc>
                          <a:spcPct val="115000"/>
                        </a:lnSpc>
                        <a:spcBef>
                          <a:spcPts val="0"/>
                        </a:spcBef>
                        <a:spcAft>
                          <a:spcPts val="0"/>
                        </a:spcAft>
                      </a:pPr>
                      <a:r>
                        <a:rPr lang="en-CA" sz="1800" b="1" dirty="0">
                          <a:effectLst/>
                          <a:latin typeface="Calibri" panose="020F0502020204030204" pitchFamily="34" charset="0"/>
                          <a:ea typeface="Times New Roman"/>
                        </a:rPr>
                        <a:t>Worry about inspections</a:t>
                      </a:r>
                      <a:endParaRPr lang="en-US" sz="1800" dirty="0">
                        <a:effectLst/>
                        <a:latin typeface="Calibri" panose="020F050202020403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11480" algn="dec"/>
                        </a:tabLst>
                      </a:pPr>
                      <a:r>
                        <a:rPr lang="en-CA" sz="1800" dirty="0">
                          <a:effectLst/>
                          <a:latin typeface="Calibri" panose="020F0502020204030204" pitchFamily="34" charset="0"/>
                          <a:ea typeface="Times New Roman"/>
                        </a:rPr>
                        <a:t> </a:t>
                      </a:r>
                      <a:endParaRPr lang="en-US" sz="1800" dirty="0">
                        <a:effectLst/>
                        <a:latin typeface="Calibri" panose="020F0502020204030204" pitchFamily="34" charset="0"/>
                        <a:ea typeface="Times New Roman"/>
                      </a:endParaRPr>
                    </a:p>
                    <a:p>
                      <a:pPr marL="0" marR="0">
                        <a:lnSpc>
                          <a:spcPct val="115000"/>
                        </a:lnSpc>
                        <a:spcBef>
                          <a:spcPts val="0"/>
                        </a:spcBef>
                        <a:spcAft>
                          <a:spcPts val="0"/>
                        </a:spcAft>
                        <a:tabLst>
                          <a:tab pos="105410" algn="dec"/>
                        </a:tabLst>
                      </a:pPr>
                      <a:r>
                        <a:rPr lang="en-CA" sz="1800" b="1" dirty="0">
                          <a:solidFill>
                            <a:srgbClr val="FF0000"/>
                          </a:solidFill>
                          <a:effectLst/>
                          <a:latin typeface="Calibri" panose="020F0502020204030204" pitchFamily="34" charset="0"/>
                          <a:ea typeface="Times New Roman"/>
                        </a:rPr>
                        <a:t>  </a:t>
                      </a:r>
                      <a:r>
                        <a:rPr lang="en-CA" sz="2400" b="1" dirty="0">
                          <a:solidFill>
                            <a:srgbClr val="FF0000"/>
                          </a:solidFill>
                          <a:effectLst/>
                          <a:latin typeface="Calibri" panose="020F0502020204030204" pitchFamily="34" charset="0"/>
                          <a:ea typeface="Times New Roman"/>
                        </a:rPr>
                        <a:t>1.45</a:t>
                      </a:r>
                      <a:r>
                        <a:rPr lang="en-CA" sz="2400" dirty="0">
                          <a:effectLst/>
                          <a:latin typeface="Calibri" panose="020F0502020204030204" pitchFamily="34" charset="0"/>
                          <a:ea typeface="Times New Roman"/>
                        </a:rPr>
                        <a:t> (1.06-1.98)</a:t>
                      </a:r>
                    </a:p>
                    <a:p>
                      <a:pPr marL="0" marR="0">
                        <a:lnSpc>
                          <a:spcPct val="115000"/>
                        </a:lnSpc>
                        <a:spcBef>
                          <a:spcPts val="0"/>
                        </a:spcBef>
                        <a:spcAft>
                          <a:spcPts val="0"/>
                        </a:spcAft>
                        <a:tabLst>
                          <a:tab pos="105410" algn="dec"/>
                        </a:tabLst>
                      </a:pPr>
                      <a:endParaRPr lang="en-US" sz="1800" dirty="0">
                        <a:effectLst/>
                        <a:latin typeface="Calibri" panose="020F0502020204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5010">
                <a:tc gridSpan="2">
                  <a:txBody>
                    <a:bodyPr/>
                    <a:lstStyle/>
                    <a:p>
                      <a:pPr marL="0" marR="0">
                        <a:lnSpc>
                          <a:spcPct val="115000"/>
                        </a:lnSpc>
                        <a:spcBef>
                          <a:spcPts val="0"/>
                        </a:spcBef>
                        <a:spcAft>
                          <a:spcPts val="0"/>
                        </a:spcAft>
                      </a:pPr>
                      <a:r>
                        <a:rPr lang="en-US" sz="1600" dirty="0">
                          <a:effectLst/>
                          <a:latin typeface="Calibri" panose="020F0502020204030204" pitchFamily="34" charset="0"/>
                          <a:ea typeface="Calibri"/>
                        </a:rPr>
                        <a:t>Confounder model adjusted for recent and long-term </a:t>
                      </a:r>
                      <a:r>
                        <a:rPr lang="en-US" sz="1600" dirty="0" err="1">
                          <a:effectLst/>
                          <a:latin typeface="Calibri" panose="020F0502020204030204" pitchFamily="34" charset="0"/>
                          <a:ea typeface="Calibri"/>
                        </a:rPr>
                        <a:t>im</a:t>
                      </a:r>
                      <a:r>
                        <a:rPr lang="en-US" sz="1600" dirty="0">
                          <a:effectLst/>
                          <a:latin typeface="Calibri" panose="020F0502020204030204" pitchFamily="34" charset="0"/>
                          <a:ea typeface="Calibri"/>
                        </a:rPr>
                        <a:t>/migration, recent workplace violence, and recent police harassment.</a:t>
                      </a:r>
                      <a:endParaRPr lang="en-US" sz="1600" dirty="0">
                        <a:effectLst/>
                        <a:latin typeface="Calibri" panose="020F0502020204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US" altLang="en-US" dirty="0">
                <a:latin typeface="Calibri" pitchFamily="34" charset="0"/>
                <a:cs typeface="Calibri" pitchFamily="34" charset="0"/>
              </a:rPr>
              <a:t>Key findings and implications</a:t>
            </a:r>
          </a:p>
        </p:txBody>
      </p:sp>
      <p:sp>
        <p:nvSpPr>
          <p:cNvPr id="14339" name="Content Placeholder 2">
            <a:extLst/>
          </p:cNvPr>
          <p:cNvSpPr>
            <a:spLocks noGrp="1"/>
          </p:cNvSpPr>
          <p:nvPr>
            <p:ph idx="1"/>
          </p:nvPr>
        </p:nvSpPr>
        <p:spPr>
          <a:xfrm>
            <a:off x="251520" y="1627981"/>
            <a:ext cx="5256584" cy="4105275"/>
          </a:xfrm>
        </p:spPr>
        <p:txBody>
          <a:bodyPr/>
          <a:lstStyle/>
          <a:p>
            <a:pPr>
              <a:spcBef>
                <a:spcPts val="0"/>
              </a:spcBef>
              <a:spcAft>
                <a:spcPts val="1800"/>
              </a:spcAft>
              <a:defRPr/>
            </a:pPr>
            <a:r>
              <a:rPr lang="en-US" sz="1900" b="1" dirty="0">
                <a:solidFill>
                  <a:srgbClr val="FF0000"/>
                </a:solidFill>
              </a:rPr>
              <a:t>51.6% </a:t>
            </a:r>
            <a:r>
              <a:rPr lang="en-US" sz="1900" dirty="0"/>
              <a:t>of indoor sex workers worried about inspections; recent </a:t>
            </a:r>
            <a:r>
              <a:rPr lang="en-US" sz="1900" dirty="0" err="1"/>
              <a:t>im</a:t>
            </a:r>
            <a:r>
              <a:rPr lang="en-US" sz="1900" dirty="0"/>
              <a:t>/migrants disproportionately impacted</a:t>
            </a:r>
          </a:p>
          <a:p>
            <a:pPr>
              <a:spcBef>
                <a:spcPts val="0"/>
              </a:spcBef>
              <a:spcAft>
                <a:spcPts val="1800"/>
              </a:spcAft>
              <a:defRPr/>
            </a:pPr>
            <a:r>
              <a:rPr lang="en-US" sz="1900" dirty="0"/>
              <a:t>Worry about inspections independently associated with barriers to health care: unintended health consequences of policing approaches</a:t>
            </a:r>
          </a:p>
          <a:p>
            <a:pPr>
              <a:spcBef>
                <a:spcPts val="0"/>
              </a:spcBef>
              <a:spcAft>
                <a:spcPts val="1800"/>
              </a:spcAft>
              <a:defRPr/>
            </a:pPr>
            <a:r>
              <a:rPr lang="en-US" sz="1900" b="1" dirty="0"/>
              <a:t>10% </a:t>
            </a:r>
            <a:r>
              <a:rPr lang="en-US" sz="1900" dirty="0"/>
              <a:t>feared arrest for having condoms: HIV prevention implications</a:t>
            </a:r>
            <a:endParaRPr lang="en-US" sz="1900" dirty="0">
              <a:latin typeface="Calibri" panose="020F0502020204030204" pitchFamily="34" charset="0"/>
            </a:endParaRPr>
          </a:p>
          <a:p>
            <a:pPr>
              <a:spcAft>
                <a:spcPts val="1200"/>
              </a:spcAft>
              <a:defRPr/>
            </a:pPr>
            <a:r>
              <a:rPr lang="en-US" altLang="en-US" sz="1900" dirty="0">
                <a:latin typeface="Calibri" panose="020F0502020204030204" pitchFamily="34" charset="0"/>
                <a:cs typeface="Calibri" panose="020F0502020204030204" pitchFamily="34" charset="0"/>
              </a:rPr>
              <a:t>Targeted inspections of indoor venues may undermine their protective effects</a:t>
            </a:r>
          </a:p>
        </p:txBody>
      </p:sp>
      <p:sp>
        <p:nvSpPr>
          <p:cNvPr id="11269" name="TextBox 4"/>
          <p:cNvSpPr txBox="1">
            <a:spLocks noChangeArrowheads="1"/>
          </p:cNvSpPr>
          <p:nvPr/>
        </p:nvSpPr>
        <p:spPr bwMode="auto">
          <a:xfrm>
            <a:off x="6660232" y="4941168"/>
            <a:ext cx="230425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spcBef>
                <a:spcPct val="0"/>
              </a:spcBef>
              <a:buNone/>
            </a:pPr>
            <a:r>
              <a:rPr lang="en-US" altLang="en-US" sz="1100" dirty="0"/>
              <a:t>Image:  Sex Workers United Against Violence; Sally T. Buck</a:t>
            </a:r>
          </a:p>
          <a:p>
            <a:pPr>
              <a:spcBef>
                <a:spcPct val="0"/>
              </a:spcBef>
              <a:buFontTx/>
              <a:buNone/>
            </a:pPr>
            <a:endParaRPr lang="en-US" altLang="en-US" sz="11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542" t="27344" r="35958" b="1111"/>
          <a:stretch/>
        </p:blipFill>
        <p:spPr>
          <a:xfrm>
            <a:off x="5751723" y="1772816"/>
            <a:ext cx="2996741" cy="31842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r>
              <a:rPr lang="en-US" altLang="en-US" dirty="0">
                <a:latin typeface="Calibri" pitchFamily="34" charset="0"/>
                <a:cs typeface="Calibri" pitchFamily="34" charset="0"/>
              </a:rPr>
              <a:t>Policy recommendations</a:t>
            </a:r>
          </a:p>
        </p:txBody>
      </p:sp>
      <p:sp>
        <p:nvSpPr>
          <p:cNvPr id="12291" name="Content Placeholder 2"/>
          <p:cNvSpPr>
            <a:spLocks noGrp="1" noChangeArrowheads="1"/>
          </p:cNvSpPr>
          <p:nvPr>
            <p:ph idx="1"/>
          </p:nvPr>
        </p:nvSpPr>
        <p:spPr>
          <a:xfrm>
            <a:off x="323528" y="3861048"/>
            <a:ext cx="8568952" cy="2088232"/>
          </a:xfrm>
        </p:spPr>
        <p:txBody>
          <a:bodyPr/>
          <a:lstStyle/>
          <a:p>
            <a:pPr marL="0" indent="0">
              <a:spcAft>
                <a:spcPts val="1200"/>
              </a:spcAft>
              <a:buFontTx/>
              <a:buNone/>
            </a:pPr>
            <a:r>
              <a:rPr lang="en-US" altLang="en-US" sz="2000" dirty="0">
                <a:latin typeface="Calibri" pitchFamily="34" charset="0"/>
                <a:cs typeface="Calibri" pitchFamily="34" charset="0"/>
              </a:rPr>
              <a:t>This evidence contrasts with the health &amp; safety aims of end-demand legislation.</a:t>
            </a:r>
          </a:p>
          <a:p>
            <a:pPr marL="0" indent="0">
              <a:spcBef>
                <a:spcPts val="0"/>
              </a:spcBef>
              <a:spcAft>
                <a:spcPts val="0"/>
              </a:spcAft>
              <a:buFontTx/>
              <a:buNone/>
            </a:pPr>
            <a:r>
              <a:rPr lang="en-US" altLang="en-US" sz="2000" dirty="0">
                <a:latin typeface="Calibri" pitchFamily="34" charset="0"/>
                <a:cs typeface="Calibri" pitchFamily="34" charset="0"/>
              </a:rPr>
              <a:t>Policy bodies should shift towards:</a:t>
            </a:r>
          </a:p>
          <a:p>
            <a:pPr marL="514350" lvl="1" indent="-228600"/>
            <a:r>
              <a:rPr lang="en-US" altLang="en-US" sz="2000" dirty="0">
                <a:latin typeface="Calibri" pitchFamily="34" charset="0"/>
                <a:cs typeface="Calibri" pitchFamily="34" charset="0"/>
              </a:rPr>
              <a:t>Ending targeted policing of safer indoor sex work venues</a:t>
            </a:r>
          </a:p>
          <a:p>
            <a:pPr marL="514350" lvl="1" indent="-228600"/>
            <a:r>
              <a:rPr lang="en-US" altLang="en-US" sz="2000" dirty="0">
                <a:latin typeface="Calibri" pitchFamily="34" charset="0"/>
                <a:cs typeface="Calibri" pitchFamily="34" charset="0"/>
              </a:rPr>
              <a:t>Labour frameworks which support all sex workers’ health and rights</a:t>
            </a:r>
          </a:p>
          <a:p>
            <a:pPr marL="514350" lvl="1" indent="-228600"/>
            <a:r>
              <a:rPr lang="en-US" altLang="en-US" sz="2000" dirty="0">
                <a:latin typeface="Calibri" pitchFamily="34" charset="0"/>
                <a:cs typeface="Calibri" pitchFamily="34" charset="0"/>
              </a:rPr>
              <a:t>Distinguishing sex work from trafficking </a:t>
            </a:r>
          </a:p>
        </p:txBody>
      </p:sp>
      <p:sp>
        <p:nvSpPr>
          <p:cNvPr id="12293" name="TextBox 4"/>
          <p:cNvSpPr txBox="1">
            <a:spLocks noChangeArrowheads="1"/>
          </p:cNvSpPr>
          <p:nvPr/>
        </p:nvSpPr>
        <p:spPr bwMode="auto">
          <a:xfrm>
            <a:off x="7811268" y="1484784"/>
            <a:ext cx="12252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spcBef>
                <a:spcPct val="0"/>
              </a:spcBef>
              <a:buFontTx/>
              <a:buNone/>
            </a:pPr>
            <a:r>
              <a:rPr lang="en-US" altLang="en-US" sz="1100" dirty="0"/>
              <a:t>Image:  Sex Workers United Against Violence; Sally T. Buck</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47" b="3503"/>
          <a:stretch/>
        </p:blipFill>
        <p:spPr>
          <a:xfrm>
            <a:off x="395535" y="1484784"/>
            <a:ext cx="7408247" cy="20162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115888"/>
            <a:ext cx="8229600" cy="1143000"/>
          </a:xfrm>
        </p:spPr>
        <p:txBody>
          <a:bodyPr/>
          <a:lstStyle/>
          <a:p>
            <a:pPr eaLnBrk="1" hangingPunct="1"/>
            <a:r>
              <a:rPr lang="en-US" altLang="en-US" dirty="0">
                <a:latin typeface="Calibri" pitchFamily="34" charset="0"/>
                <a:cs typeface="Calibri" pitchFamily="34" charset="0"/>
              </a:rPr>
              <a:t>Acknowledgements</a:t>
            </a:r>
          </a:p>
        </p:txBody>
      </p:sp>
      <p:sp>
        <p:nvSpPr>
          <p:cNvPr id="13315" name="Rectangle 3"/>
          <p:cNvSpPr>
            <a:spLocks noGrp="1" noChangeArrowheads="1"/>
          </p:cNvSpPr>
          <p:nvPr>
            <p:ph type="body" idx="4294967295"/>
          </p:nvPr>
        </p:nvSpPr>
        <p:spPr>
          <a:xfrm>
            <a:off x="250825" y="1546225"/>
            <a:ext cx="8642350" cy="2962275"/>
          </a:xfrm>
        </p:spPr>
        <p:txBody>
          <a:bodyPr/>
          <a:lstStyle/>
          <a:p>
            <a:pPr marL="0" indent="0" algn="ctr" eaLnBrk="1" hangingPunct="1">
              <a:lnSpc>
                <a:spcPct val="90000"/>
              </a:lnSpc>
              <a:buFontTx/>
              <a:buNone/>
            </a:pPr>
            <a:r>
              <a:rPr lang="en-US" altLang="en-US" sz="2800" b="1" dirty="0">
                <a:latin typeface="Calibri" pitchFamily="34" charset="0"/>
                <a:cs typeface="Calibri" pitchFamily="34" charset="0"/>
              </a:rPr>
              <a:t>Community Advisory Board</a:t>
            </a:r>
          </a:p>
          <a:p>
            <a:pPr marL="0" indent="0" algn="ctr" eaLnBrk="1" hangingPunct="1">
              <a:lnSpc>
                <a:spcPct val="90000"/>
              </a:lnSpc>
              <a:buFontTx/>
              <a:buNone/>
            </a:pPr>
            <a:r>
              <a:rPr lang="en-US" altLang="en-US" sz="1600" dirty="0">
                <a:latin typeface="Calibri" pitchFamily="34" charset="0"/>
                <a:cs typeface="Calibri" pitchFamily="34" charset="0"/>
              </a:rPr>
              <a:t>WISH, SWUAV, SWAN, PACE, HUSTLE/</a:t>
            </a:r>
            <a:r>
              <a:rPr lang="en-US" altLang="en-US" sz="1600" dirty="0" err="1">
                <a:latin typeface="Calibri" pitchFamily="34" charset="0"/>
                <a:cs typeface="Calibri" pitchFamily="34" charset="0"/>
              </a:rPr>
              <a:t>HiM</a:t>
            </a:r>
            <a:r>
              <a:rPr lang="en-US" altLang="en-US" sz="1600" dirty="0">
                <a:latin typeface="Calibri" pitchFamily="34" charset="0"/>
                <a:cs typeface="Calibri" pitchFamily="34" charset="0"/>
              </a:rPr>
              <a:t>, Options for Sexual Health, </a:t>
            </a:r>
            <a:br>
              <a:rPr lang="en-US" altLang="en-US" sz="1600" dirty="0">
                <a:latin typeface="Calibri" pitchFamily="34" charset="0"/>
                <a:cs typeface="Calibri" pitchFamily="34" charset="0"/>
              </a:rPr>
            </a:br>
            <a:r>
              <a:rPr lang="en-US" altLang="en-US" sz="1600" dirty="0">
                <a:latin typeface="Calibri" pitchFamily="34" charset="0"/>
                <a:cs typeface="Calibri" pitchFamily="34" charset="0"/>
              </a:rPr>
              <a:t>Vancouver Coastal Health, BCCDC Street Nurses, ATIRA, </a:t>
            </a:r>
            <a:r>
              <a:rPr lang="en-US" altLang="en-US" sz="1600" dirty="0" err="1">
                <a:latin typeface="Calibri" pitchFamily="34" charset="0"/>
                <a:cs typeface="Calibri" pitchFamily="34" charset="0"/>
              </a:rPr>
              <a:t>RainCity</a:t>
            </a:r>
            <a:r>
              <a:rPr lang="en-US" altLang="en-US" sz="1600" dirty="0">
                <a:latin typeface="Calibri" pitchFamily="34" charset="0"/>
                <a:cs typeface="Calibri" pitchFamily="34" charset="0"/>
              </a:rPr>
              <a:t>, Pivot Legal Society, </a:t>
            </a:r>
          </a:p>
          <a:p>
            <a:pPr marL="0" indent="0" algn="ctr" eaLnBrk="1" hangingPunct="1">
              <a:lnSpc>
                <a:spcPct val="90000"/>
              </a:lnSpc>
              <a:buFontTx/>
              <a:buNone/>
            </a:pPr>
            <a:r>
              <a:rPr lang="en-US" altLang="en-US" sz="1600" dirty="0">
                <a:latin typeface="Calibri" pitchFamily="34" charset="0"/>
                <a:cs typeface="Calibri" pitchFamily="34" charset="0"/>
              </a:rPr>
              <a:t>Positive Women’s Network, </a:t>
            </a:r>
            <a:r>
              <a:rPr lang="en-US" altLang="en-US" sz="1600" dirty="0" err="1">
                <a:latin typeface="Calibri" pitchFamily="34" charset="0"/>
                <a:cs typeface="Calibri" pitchFamily="34" charset="0"/>
              </a:rPr>
              <a:t>YouthCO</a:t>
            </a:r>
            <a:r>
              <a:rPr lang="en-US" altLang="en-US" sz="1600" dirty="0">
                <a:latin typeface="Calibri" pitchFamily="34" charset="0"/>
                <a:cs typeface="Calibri" pitchFamily="34" charset="0"/>
              </a:rPr>
              <a:t>, Canadian HIV/AIDS Legal Network</a:t>
            </a:r>
          </a:p>
          <a:p>
            <a:pPr marL="0" indent="0" algn="ctr" eaLnBrk="1" hangingPunct="1">
              <a:lnSpc>
                <a:spcPct val="90000"/>
              </a:lnSpc>
              <a:buFontTx/>
              <a:buNone/>
            </a:pPr>
            <a:endParaRPr lang="en-US" altLang="en-US" sz="1600" dirty="0">
              <a:latin typeface="Calibri" pitchFamily="34" charset="0"/>
              <a:cs typeface="Calibri" pitchFamily="34" charset="0"/>
            </a:endParaRPr>
          </a:p>
          <a:p>
            <a:pPr marL="0" indent="0" algn="ctr" eaLnBrk="1" hangingPunct="1">
              <a:lnSpc>
                <a:spcPct val="90000"/>
              </a:lnSpc>
              <a:buFontTx/>
              <a:buNone/>
            </a:pPr>
            <a:r>
              <a:rPr lang="en-US" altLang="en-US" sz="2800" b="1" dirty="0">
                <a:latin typeface="Calibri" pitchFamily="34" charset="0"/>
                <a:cs typeface="Calibri" pitchFamily="34" charset="0"/>
              </a:rPr>
              <a:t>Research &amp; administrative support </a:t>
            </a:r>
          </a:p>
          <a:p>
            <a:pPr marL="0" indent="0" algn="ctr" eaLnBrk="1" hangingPunct="1">
              <a:lnSpc>
                <a:spcPct val="90000"/>
              </a:lnSpc>
              <a:buFontTx/>
              <a:buNone/>
            </a:pPr>
            <a:r>
              <a:rPr lang="en-US" altLang="en-US" sz="1600" dirty="0">
                <a:latin typeface="Calibri" pitchFamily="34" charset="0"/>
                <a:cs typeface="Calibri" pitchFamily="34" charset="0"/>
              </a:rPr>
              <a:t>Sarah </a:t>
            </a:r>
            <a:r>
              <a:rPr lang="en-US" altLang="en-US" sz="1600" dirty="0" err="1">
                <a:latin typeface="Calibri" pitchFamily="34" charset="0"/>
                <a:cs typeface="Calibri" pitchFamily="34" charset="0"/>
              </a:rPr>
              <a:t>Moreheart</a:t>
            </a:r>
            <a:r>
              <a:rPr lang="en-US" altLang="en-US" sz="1600" dirty="0">
                <a:latin typeface="Calibri" pitchFamily="34" charset="0"/>
                <a:cs typeface="Calibri" pitchFamily="34" charset="0"/>
              </a:rPr>
              <a:t>, Jennifer Morris, Brittney Udall, Sylvia </a:t>
            </a:r>
            <a:r>
              <a:rPr lang="en-US" altLang="en-US" sz="1600" dirty="0" err="1">
                <a:latin typeface="Calibri" pitchFamily="34" charset="0"/>
                <a:cs typeface="Calibri" pitchFamily="34" charset="0"/>
              </a:rPr>
              <a:t>Machat</a:t>
            </a:r>
            <a:r>
              <a:rPr lang="en-US" altLang="en-US" sz="1600" dirty="0">
                <a:latin typeface="Calibri" pitchFamily="34" charset="0"/>
                <a:cs typeface="Calibri" pitchFamily="34" charset="0"/>
              </a:rPr>
              <a:t>, Jane Li, </a:t>
            </a:r>
            <a:br>
              <a:rPr lang="en-US" altLang="en-US" sz="1600" dirty="0">
                <a:latin typeface="Calibri" pitchFamily="34" charset="0"/>
                <a:cs typeface="Calibri" pitchFamily="34" charset="0"/>
              </a:rPr>
            </a:br>
            <a:r>
              <a:rPr lang="en-US" altLang="en-US" sz="1600" dirty="0" err="1">
                <a:latin typeface="Calibri" pitchFamily="34" charset="0"/>
                <a:cs typeface="Calibri" pitchFamily="34" charset="0"/>
              </a:rPr>
              <a:t>Minshu</a:t>
            </a:r>
            <a:r>
              <a:rPr lang="en-US" altLang="en-US" sz="1600" dirty="0">
                <a:latin typeface="Calibri" pitchFamily="34" charset="0"/>
                <a:cs typeface="Calibri" pitchFamily="34" charset="0"/>
              </a:rPr>
              <a:t> Mo, Jennifer </a:t>
            </a:r>
            <a:r>
              <a:rPr lang="en-US" altLang="en-US" sz="1600" dirty="0" err="1">
                <a:latin typeface="Calibri" pitchFamily="34" charset="0"/>
                <a:cs typeface="Calibri" pitchFamily="34" charset="0"/>
              </a:rPr>
              <a:t>McDermid</a:t>
            </a:r>
            <a:r>
              <a:rPr lang="en-US" altLang="en-US" sz="1600" dirty="0">
                <a:latin typeface="Calibri" pitchFamily="34" charset="0"/>
                <a:cs typeface="Calibri" pitchFamily="34" charset="0"/>
              </a:rPr>
              <a:t>, </a:t>
            </a:r>
            <a:r>
              <a:rPr lang="en-US" altLang="en-US" sz="1600" dirty="0" err="1">
                <a:latin typeface="Calibri" pitchFamily="34" charset="0"/>
                <a:cs typeface="Calibri" pitchFamily="34" charset="0"/>
              </a:rPr>
              <a:t>Alka</a:t>
            </a:r>
            <a:r>
              <a:rPr lang="en-US" altLang="en-US" sz="1600" dirty="0">
                <a:latin typeface="Calibri" pitchFamily="34" charset="0"/>
                <a:cs typeface="Calibri" pitchFamily="34" charset="0"/>
              </a:rPr>
              <a:t> Murphy, </a:t>
            </a:r>
            <a:r>
              <a:rPr lang="en-US" altLang="en-US" sz="1600" dirty="0" err="1">
                <a:latin typeface="Calibri" pitchFamily="34" charset="0"/>
                <a:cs typeface="Calibri" pitchFamily="34" charset="0"/>
              </a:rPr>
              <a:t>Tave</a:t>
            </a:r>
            <a:r>
              <a:rPr lang="en-US" altLang="en-US" sz="1600" dirty="0">
                <a:latin typeface="Calibri" pitchFamily="34" charset="0"/>
                <a:cs typeface="Calibri" pitchFamily="34" charset="0"/>
              </a:rPr>
              <a:t> Cole, Jaime Adams, </a:t>
            </a:r>
            <a:br>
              <a:rPr lang="en-US" altLang="en-US" sz="1600" dirty="0">
                <a:latin typeface="Calibri" pitchFamily="34" charset="0"/>
                <a:cs typeface="Calibri" pitchFamily="34" charset="0"/>
              </a:rPr>
            </a:br>
            <a:r>
              <a:rPr lang="en-US" altLang="en-US" sz="1600" dirty="0">
                <a:latin typeface="Calibri" pitchFamily="34" charset="0"/>
                <a:cs typeface="Calibri" pitchFamily="34" charset="0"/>
              </a:rPr>
              <a:t>Lydia Hamel, Abby Rolston, Anita </a:t>
            </a:r>
            <a:r>
              <a:rPr lang="en-US" altLang="en-US" sz="1600" dirty="0" err="1">
                <a:latin typeface="Calibri" pitchFamily="34" charset="0"/>
                <a:cs typeface="Calibri" pitchFamily="34" charset="0"/>
              </a:rPr>
              <a:t>Dhanoa</a:t>
            </a:r>
            <a:r>
              <a:rPr lang="en-US" altLang="en-US" sz="1600" dirty="0">
                <a:latin typeface="Calibri" pitchFamily="34" charset="0"/>
                <a:cs typeface="Calibri" pitchFamily="34" charset="0"/>
              </a:rPr>
              <a:t>, Ray </a:t>
            </a:r>
            <a:r>
              <a:rPr lang="en-US" altLang="en-US" sz="1600" dirty="0" err="1">
                <a:latin typeface="Calibri" pitchFamily="34" charset="0"/>
                <a:cs typeface="Calibri" pitchFamily="34" charset="0"/>
              </a:rPr>
              <a:t>Croy</a:t>
            </a:r>
            <a:r>
              <a:rPr lang="en-US" altLang="en-US" sz="1600" dirty="0">
                <a:latin typeface="Calibri" pitchFamily="34" charset="0"/>
                <a:cs typeface="Calibri" pitchFamily="34" charset="0"/>
              </a:rPr>
              <a:t>, Emily </a:t>
            </a:r>
            <a:r>
              <a:rPr lang="en-US" altLang="en-US" sz="1600" dirty="0" err="1">
                <a:latin typeface="Calibri" pitchFamily="34" charset="0"/>
                <a:cs typeface="Calibri" pitchFamily="34" charset="0"/>
              </a:rPr>
              <a:t>Leake</a:t>
            </a:r>
            <a:r>
              <a:rPr lang="en-US" altLang="en-US" sz="1600" dirty="0">
                <a:latin typeface="Calibri" pitchFamily="34" charset="0"/>
                <a:cs typeface="Calibri" pitchFamily="34" charset="0"/>
              </a:rPr>
              <a:t>, </a:t>
            </a:r>
          </a:p>
          <a:p>
            <a:pPr marL="0" indent="0" algn="ctr" eaLnBrk="1" hangingPunct="1">
              <a:lnSpc>
                <a:spcPct val="90000"/>
              </a:lnSpc>
              <a:buFontTx/>
              <a:buNone/>
            </a:pPr>
            <a:r>
              <a:rPr lang="en-US" altLang="en-US" sz="1600" dirty="0">
                <a:latin typeface="Calibri" pitchFamily="34" charset="0"/>
                <a:cs typeface="Calibri" pitchFamily="34" charset="0"/>
              </a:rPr>
              <a:t>Natalie Blair, Peter Vann, Colette Ryan, Erin </a:t>
            </a:r>
            <a:r>
              <a:rPr lang="en-US" altLang="en-US" sz="1600" dirty="0" err="1">
                <a:latin typeface="Calibri" pitchFamily="34" charset="0"/>
                <a:cs typeface="Calibri" pitchFamily="34" charset="0"/>
              </a:rPr>
              <a:t>Seatter</a:t>
            </a:r>
            <a:endParaRPr lang="en-US" altLang="en-US" sz="1600" dirty="0">
              <a:latin typeface="Calibri" pitchFamily="34" charset="0"/>
              <a:cs typeface="Calibri" pitchFamily="34" charset="0"/>
            </a:endParaRPr>
          </a:p>
          <a:p>
            <a:pPr marL="0" indent="0" algn="ctr" eaLnBrk="1" hangingPunct="1">
              <a:lnSpc>
                <a:spcPct val="90000"/>
              </a:lnSpc>
              <a:buFontTx/>
              <a:buNone/>
            </a:pPr>
            <a:endParaRPr lang="en-US" altLang="en-US" sz="1600" dirty="0">
              <a:latin typeface="Calibri" pitchFamily="34" charset="0"/>
              <a:cs typeface="Calibri" pitchFamily="34" charset="0"/>
            </a:endParaRPr>
          </a:p>
          <a:p>
            <a:pPr marL="0" indent="0" eaLnBrk="1" hangingPunct="1">
              <a:lnSpc>
                <a:spcPct val="90000"/>
              </a:lnSpc>
              <a:buFontTx/>
              <a:buNone/>
            </a:pPr>
            <a:r>
              <a:rPr lang="en-US" altLang="en-US" sz="2200" b="1" dirty="0">
                <a:latin typeface="Calibri" pitchFamily="34" charset="0"/>
                <a:cs typeface="Calibri" pitchFamily="34" charset="0"/>
              </a:rPr>
              <a:t>Funding</a:t>
            </a:r>
            <a:r>
              <a:rPr lang="en-US" altLang="en-US" sz="2000" dirty="0">
                <a:latin typeface="Calibri" pitchFamily="34" charset="0"/>
                <a:cs typeface="Calibri" pitchFamily="34" charset="0"/>
              </a:rPr>
              <a:t> </a:t>
            </a:r>
          </a:p>
          <a:p>
            <a:pPr marL="0" indent="0" eaLnBrk="1" hangingPunct="1">
              <a:lnSpc>
                <a:spcPct val="90000"/>
              </a:lnSpc>
              <a:buFontTx/>
              <a:buNone/>
            </a:pPr>
            <a:r>
              <a:rPr lang="en-US" altLang="en-US" sz="1600" dirty="0">
                <a:latin typeface="Calibri" pitchFamily="34" charset="0"/>
                <a:cs typeface="Calibri" pitchFamily="34" charset="0"/>
              </a:rPr>
              <a:t>US National Institutes of Health, </a:t>
            </a:r>
          </a:p>
          <a:p>
            <a:pPr marL="0" indent="0" eaLnBrk="1" hangingPunct="1">
              <a:lnSpc>
                <a:spcPct val="90000"/>
              </a:lnSpc>
              <a:buFontTx/>
              <a:buNone/>
            </a:pPr>
            <a:r>
              <a:rPr lang="en-US" altLang="en-US" sz="1600" dirty="0">
                <a:latin typeface="Calibri" pitchFamily="34" charset="0"/>
                <a:cs typeface="Calibri" pitchFamily="34" charset="0"/>
              </a:rPr>
              <a:t>Canadian Institutes of Health Research</a:t>
            </a:r>
          </a:p>
          <a:p>
            <a:pPr marL="0" indent="0" eaLnBrk="1" hangingPunct="1">
              <a:lnSpc>
                <a:spcPct val="90000"/>
              </a:lnSpc>
              <a:buFontTx/>
              <a:buNone/>
            </a:pPr>
            <a:r>
              <a:rPr lang="en-US" altLang="en-US" sz="1600" dirty="0" err="1">
                <a:latin typeface="Calibri" pitchFamily="34" charset="0"/>
                <a:cs typeface="Calibri" pitchFamily="34" charset="0"/>
              </a:rPr>
              <a:t>MacAIDS</a:t>
            </a:r>
            <a:r>
              <a:rPr lang="en-US" altLang="en-US" sz="1600" dirty="0">
                <a:latin typeface="Calibri" pitchFamily="34" charset="0"/>
                <a:cs typeface="Calibri" pitchFamily="34" charset="0"/>
              </a:rPr>
              <a:t> </a:t>
            </a:r>
            <a:endParaRPr lang="en-US" altLang="en-US" sz="1600" dirty="0">
              <a:latin typeface="Arial" charset="0"/>
              <a:cs typeface="Calibri" pitchFamily="34" charset="0"/>
            </a:endParaRPr>
          </a:p>
        </p:txBody>
      </p:sp>
      <p:sp>
        <p:nvSpPr>
          <p:cNvPr id="13316" name="Line 6"/>
          <p:cNvSpPr>
            <a:spLocks noChangeShapeType="1"/>
          </p:cNvSpPr>
          <p:nvPr/>
        </p:nvSpPr>
        <p:spPr bwMode="auto">
          <a:xfrm>
            <a:off x="0" y="1282700"/>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a:extLst/>
          </p:cNvPr>
          <p:cNvSpPr>
            <a:spLocks noChangeArrowheads="1"/>
          </p:cNvSpPr>
          <p:nvPr/>
        </p:nvSpPr>
        <p:spPr bwMode="auto">
          <a:xfrm>
            <a:off x="0" y="6092825"/>
            <a:ext cx="9144000" cy="792163"/>
          </a:xfrm>
          <a:prstGeom prst="rect">
            <a:avLst/>
          </a:prstGeom>
          <a:solidFill>
            <a:schemeClr val="tx1"/>
          </a:solidFill>
          <a:ln w="9525">
            <a:solidFill>
              <a:srgbClr val="003099"/>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6600"/>
              </a:solidFill>
              <a:latin typeface="+mn-lt"/>
              <a:ea typeface="+mn-ea"/>
            </a:endParaRPr>
          </a:p>
        </p:txBody>
      </p:sp>
      <p:sp>
        <p:nvSpPr>
          <p:cNvPr id="13318" name="Line 6"/>
          <p:cNvSpPr>
            <a:spLocks noChangeShapeType="1"/>
          </p:cNvSpPr>
          <p:nvPr/>
        </p:nvSpPr>
        <p:spPr bwMode="auto">
          <a:xfrm>
            <a:off x="0" y="6092825"/>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6173788"/>
            <a:ext cx="7159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descr="BCHIV_Logo_Final-Horizontal-PMS-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913" y="6245225"/>
            <a:ext cx="20113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PHC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8475" y="6184900"/>
            <a:ext cx="1301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s4u_bg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1138" y="6157913"/>
            <a:ext cx="361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 descr="AESHA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8175" y="4765675"/>
            <a:ext cx="2601913"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115888"/>
            <a:ext cx="8229600" cy="1143000"/>
          </a:xfrm>
        </p:spPr>
        <p:txBody>
          <a:bodyPr/>
          <a:lstStyle/>
          <a:p>
            <a:pPr eaLnBrk="1" hangingPunct="1"/>
            <a:r>
              <a:rPr lang="en-US" altLang="en-US" dirty="0">
                <a:latin typeface="Calibri" pitchFamily="34" charset="0"/>
                <a:cs typeface="Calibri" pitchFamily="34" charset="0"/>
              </a:rPr>
              <a:t>Trafficking</a:t>
            </a:r>
          </a:p>
        </p:txBody>
      </p:sp>
      <p:sp>
        <p:nvSpPr>
          <p:cNvPr id="13315" name="Rectangle 3"/>
          <p:cNvSpPr>
            <a:spLocks noGrp="1" noChangeArrowheads="1"/>
          </p:cNvSpPr>
          <p:nvPr>
            <p:ph type="body" idx="4294967295"/>
          </p:nvPr>
        </p:nvSpPr>
        <p:spPr>
          <a:xfrm>
            <a:off x="250825" y="1484784"/>
            <a:ext cx="8713663" cy="4546600"/>
          </a:xfrm>
        </p:spPr>
        <p:txBody>
          <a:bodyPr/>
          <a:lstStyle/>
          <a:p>
            <a:pPr marL="0" indent="0" eaLnBrk="1" hangingPunct="1">
              <a:lnSpc>
                <a:spcPct val="90000"/>
              </a:lnSpc>
              <a:buNone/>
            </a:pPr>
            <a:r>
              <a:rPr lang="en-US" sz="2000" dirty="0"/>
              <a:t>‘Anti-trafficking efforts such as police raids and rescue operations in indoor sex work venues can exacerbate health inequities and human rights violations among sex workers by displacing them to isolated and unsafe work environments; undermining their access to health care; and increasing their vulnerability to police abuses.’ </a:t>
            </a:r>
            <a:r>
              <a:rPr lang="en-US" sz="1400" dirty="0"/>
              <a:t>(Goldenberg 2015, Lancet Global Health)</a:t>
            </a:r>
          </a:p>
          <a:p>
            <a:pPr eaLnBrk="1" hangingPunct="1">
              <a:lnSpc>
                <a:spcPct val="90000"/>
              </a:lnSpc>
            </a:pPr>
            <a:endParaRPr lang="en-US" altLang="en-US" sz="1400" dirty="0">
              <a:latin typeface="Calibri" pitchFamily="34" charset="0"/>
              <a:cs typeface="Calibri" pitchFamily="34" charset="0"/>
            </a:endParaRPr>
          </a:p>
          <a:p>
            <a:pPr eaLnBrk="1" hangingPunct="1">
              <a:lnSpc>
                <a:spcPct val="90000"/>
              </a:lnSpc>
            </a:pPr>
            <a:r>
              <a:rPr lang="en-US" altLang="en-US" sz="2000" dirty="0">
                <a:latin typeface="Calibri" pitchFamily="34" charset="0"/>
                <a:cs typeface="Calibri" pitchFamily="34" charset="0"/>
              </a:rPr>
              <a:t>Contrary to stereotypes, </a:t>
            </a:r>
            <a:r>
              <a:rPr lang="en-US" altLang="en-US" sz="2000" b="1" dirty="0">
                <a:latin typeface="Calibri" pitchFamily="34" charset="0"/>
                <a:cs typeface="Calibri" pitchFamily="34" charset="0"/>
              </a:rPr>
              <a:t>1.8% </a:t>
            </a:r>
            <a:r>
              <a:rPr lang="en-US" altLang="en-US" sz="2000" dirty="0">
                <a:latin typeface="Calibri" pitchFamily="34" charset="0"/>
                <a:cs typeface="Calibri" pitchFamily="34" charset="0"/>
              </a:rPr>
              <a:t>(n= 3/163) of </a:t>
            </a:r>
            <a:r>
              <a:rPr lang="en-US" altLang="en-US" sz="2000" dirty="0" err="1">
                <a:latin typeface="Calibri" pitchFamily="34" charset="0"/>
                <a:cs typeface="Calibri" pitchFamily="34" charset="0"/>
              </a:rPr>
              <a:t>im</a:t>
            </a:r>
            <a:r>
              <a:rPr lang="en-US" altLang="en-US" sz="2000" dirty="0">
                <a:latin typeface="Calibri" pitchFamily="34" charset="0"/>
                <a:cs typeface="Calibri" pitchFamily="34" charset="0"/>
              </a:rPr>
              <a:t>/migrant women in the AESHA cohort reported being coerced into sex work </a:t>
            </a:r>
            <a:r>
              <a:rPr lang="en-US" altLang="en-US" sz="1400" dirty="0">
                <a:latin typeface="Calibri" pitchFamily="34" charset="0"/>
                <a:cs typeface="Calibri" pitchFamily="34" charset="0"/>
              </a:rPr>
              <a:t>(Goldenberg et al. 2014, JOIMH)</a:t>
            </a:r>
          </a:p>
          <a:p>
            <a:pPr eaLnBrk="1" hangingPunct="1">
              <a:lnSpc>
                <a:spcPct val="90000"/>
              </a:lnSpc>
            </a:pPr>
            <a:endParaRPr lang="en-US" altLang="en-US" sz="1400" dirty="0">
              <a:latin typeface="Calibri" pitchFamily="34" charset="0"/>
              <a:cs typeface="Calibri" pitchFamily="34" charset="0"/>
            </a:endParaRPr>
          </a:p>
          <a:p>
            <a:pPr lvl="0" eaLnBrk="1" hangingPunct="1">
              <a:lnSpc>
                <a:spcPct val="90000"/>
              </a:lnSpc>
            </a:pPr>
            <a:r>
              <a:rPr lang="en-US" altLang="en-US" sz="2000" dirty="0">
                <a:solidFill>
                  <a:srgbClr val="FFFFFF"/>
                </a:solidFill>
                <a:latin typeface="Calibri" pitchFamily="34" charset="0"/>
                <a:cs typeface="Calibri" pitchFamily="34" charset="0"/>
              </a:rPr>
              <a:t>Despite anti-trafficking initiatives, from 2005 to 2015, there were 34 convictions </a:t>
            </a:r>
            <a:r>
              <a:rPr lang="en-US" sz="2000" dirty="0">
                <a:solidFill>
                  <a:srgbClr val="FFFFFF"/>
                </a:solidFill>
              </a:rPr>
              <a:t>for human trafficking in Canada </a:t>
            </a:r>
            <a:r>
              <a:rPr lang="en-US" sz="1400" dirty="0">
                <a:solidFill>
                  <a:srgbClr val="FFFFFF"/>
                </a:solidFill>
              </a:rPr>
              <a:t>(Royal Canadian Mounted Police, 2015)</a:t>
            </a:r>
          </a:p>
          <a:p>
            <a:pPr lvl="0" eaLnBrk="1" hangingPunct="1">
              <a:lnSpc>
                <a:spcPct val="90000"/>
              </a:lnSpc>
            </a:pPr>
            <a:endParaRPr lang="en-US" sz="1400" dirty="0">
              <a:solidFill>
                <a:srgbClr val="FFFFFF"/>
              </a:solidFill>
            </a:endParaRPr>
          </a:p>
          <a:p>
            <a:pPr lvl="0" eaLnBrk="1" hangingPunct="1">
              <a:lnSpc>
                <a:spcPct val="90000"/>
              </a:lnSpc>
            </a:pPr>
            <a:r>
              <a:rPr lang="en-US" sz="2000" dirty="0">
                <a:solidFill>
                  <a:srgbClr val="FFFFFF"/>
                </a:solidFill>
              </a:rPr>
              <a:t>Advocacy groups report that </a:t>
            </a:r>
            <a:r>
              <a:rPr lang="en-US" sz="2000" dirty="0" err="1">
                <a:solidFill>
                  <a:srgbClr val="FFFFFF"/>
                </a:solidFill>
              </a:rPr>
              <a:t>im</a:t>
            </a:r>
            <a:r>
              <a:rPr lang="en-US" sz="2000" dirty="0">
                <a:solidFill>
                  <a:srgbClr val="FFFFFF"/>
                </a:solidFill>
              </a:rPr>
              <a:t>/migrant sex workers continue to be arrested, detained and deported </a:t>
            </a:r>
            <a:r>
              <a:rPr lang="en-US" sz="1400" dirty="0">
                <a:solidFill>
                  <a:srgbClr val="FFFFFF"/>
                </a:solidFill>
              </a:rPr>
              <a:t>(Butterfly Asian and Migrant Sex Workers Network 2018)</a:t>
            </a:r>
            <a:endParaRPr lang="en-US" altLang="en-US" sz="1600" dirty="0">
              <a:latin typeface="Calibri" pitchFamily="34" charset="0"/>
              <a:cs typeface="Calibri" pitchFamily="34" charset="0"/>
            </a:endParaRPr>
          </a:p>
          <a:p>
            <a:pPr marL="0" indent="0" eaLnBrk="1" hangingPunct="1">
              <a:lnSpc>
                <a:spcPct val="90000"/>
              </a:lnSpc>
              <a:buNone/>
            </a:pPr>
            <a:endParaRPr lang="en-US" sz="1400" dirty="0"/>
          </a:p>
        </p:txBody>
      </p:sp>
      <p:sp>
        <p:nvSpPr>
          <p:cNvPr id="13316" name="Line 6"/>
          <p:cNvSpPr>
            <a:spLocks noChangeShapeType="1"/>
          </p:cNvSpPr>
          <p:nvPr/>
        </p:nvSpPr>
        <p:spPr bwMode="auto">
          <a:xfrm>
            <a:off x="0" y="1282700"/>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a:extLst/>
          </p:cNvPr>
          <p:cNvSpPr>
            <a:spLocks noChangeArrowheads="1"/>
          </p:cNvSpPr>
          <p:nvPr/>
        </p:nvSpPr>
        <p:spPr bwMode="auto">
          <a:xfrm>
            <a:off x="0" y="6092825"/>
            <a:ext cx="9144000" cy="792163"/>
          </a:xfrm>
          <a:prstGeom prst="rect">
            <a:avLst/>
          </a:prstGeom>
          <a:solidFill>
            <a:schemeClr val="tx1"/>
          </a:solidFill>
          <a:ln w="9525">
            <a:solidFill>
              <a:srgbClr val="003099"/>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6600"/>
              </a:solidFill>
              <a:latin typeface="+mn-lt"/>
              <a:ea typeface="+mn-ea"/>
            </a:endParaRPr>
          </a:p>
        </p:txBody>
      </p:sp>
      <p:sp>
        <p:nvSpPr>
          <p:cNvPr id="13318" name="Line 6"/>
          <p:cNvSpPr>
            <a:spLocks noChangeShapeType="1"/>
          </p:cNvSpPr>
          <p:nvPr/>
        </p:nvSpPr>
        <p:spPr bwMode="auto">
          <a:xfrm>
            <a:off x="0" y="6092825"/>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6173788"/>
            <a:ext cx="7159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descr="BCHIV_Logo_Final-Horizontal-PMS-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913" y="6245225"/>
            <a:ext cx="20113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PHC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8475" y="6184900"/>
            <a:ext cx="1301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s4u_bg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1138" y="6157913"/>
            <a:ext cx="361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96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D0B1-89CA-4AFF-9D2C-FB2819FA4E5E}"/>
              </a:ext>
            </a:extLst>
          </p:cNvPr>
          <p:cNvSpPr>
            <a:spLocks noGrp="1"/>
          </p:cNvSpPr>
          <p:nvPr>
            <p:ph type="title"/>
          </p:nvPr>
        </p:nvSpPr>
        <p:spPr/>
        <p:txBody>
          <a:bodyPr/>
          <a:lstStyle/>
          <a:p>
            <a:r>
              <a:rPr lang="en-US" dirty="0"/>
              <a:t>Conflict of Interest </a:t>
            </a:r>
          </a:p>
        </p:txBody>
      </p:sp>
      <p:sp>
        <p:nvSpPr>
          <p:cNvPr id="3" name="Content Placeholder 2">
            <a:extLst>
              <a:ext uri="{FF2B5EF4-FFF2-40B4-BE49-F238E27FC236}">
                <a16:creationId xmlns:a16="http://schemas.microsoft.com/office/drawing/2014/main" id="{62A49391-F9C7-4296-8241-738E23430660}"/>
              </a:ext>
            </a:extLst>
          </p:cNvPr>
          <p:cNvSpPr>
            <a:spLocks noGrp="1"/>
          </p:cNvSpPr>
          <p:nvPr>
            <p:ph idx="1"/>
          </p:nvPr>
        </p:nvSpPr>
        <p:spPr/>
        <p:txBody>
          <a:bodyPr/>
          <a:lstStyle/>
          <a:p>
            <a:pPr marL="0" indent="0">
              <a:buNone/>
            </a:pPr>
            <a:endParaRPr lang="en-US" dirty="0"/>
          </a:p>
          <a:p>
            <a:pPr marL="0" indent="0" algn="ctr">
              <a:buNone/>
            </a:pPr>
            <a:r>
              <a:rPr lang="en-US" dirty="0"/>
              <a:t>I have no conflict of interest to declare.</a:t>
            </a:r>
          </a:p>
        </p:txBody>
      </p:sp>
    </p:spTree>
    <p:extLst>
      <p:ext uri="{BB962C8B-B14F-4D97-AF65-F5344CB8AC3E}">
        <p14:creationId xmlns:p14="http://schemas.microsoft.com/office/powerpoint/2010/main" val="233032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xfrm>
            <a:off x="457200" y="115888"/>
            <a:ext cx="8229600" cy="1143000"/>
          </a:xfrm>
        </p:spPr>
        <p:txBody>
          <a:bodyPr/>
          <a:lstStyle/>
          <a:p>
            <a:r>
              <a:rPr lang="en-US" altLang="en-US" sz="3200" dirty="0">
                <a:latin typeface="Calibri" pitchFamily="34" charset="0"/>
                <a:cs typeface="Calibri" pitchFamily="34" charset="0"/>
              </a:rPr>
              <a:t>Labour, health and rights amongst </a:t>
            </a:r>
            <a:br>
              <a:rPr lang="en-US" altLang="en-US" sz="3200" dirty="0">
                <a:latin typeface="Calibri" pitchFamily="34" charset="0"/>
                <a:cs typeface="Calibri" pitchFamily="34" charset="0"/>
              </a:rPr>
            </a:br>
            <a:r>
              <a:rPr lang="en-US" altLang="en-US" sz="3200" dirty="0" err="1">
                <a:latin typeface="Calibri" pitchFamily="34" charset="0"/>
                <a:cs typeface="Calibri" pitchFamily="34" charset="0"/>
              </a:rPr>
              <a:t>im</a:t>
            </a:r>
            <a:r>
              <a:rPr lang="en-US" altLang="en-US" sz="3200" dirty="0">
                <a:latin typeface="Calibri" pitchFamily="34" charset="0"/>
                <a:cs typeface="Calibri" pitchFamily="34" charset="0"/>
              </a:rPr>
              <a:t>/migrant sex workers</a:t>
            </a:r>
          </a:p>
        </p:txBody>
      </p:sp>
      <p:sp>
        <p:nvSpPr>
          <p:cNvPr id="3075" name="Content Placeholder 2"/>
          <p:cNvSpPr>
            <a:spLocks noGrp="1" noChangeArrowheads="1"/>
          </p:cNvSpPr>
          <p:nvPr>
            <p:ph idx="1"/>
          </p:nvPr>
        </p:nvSpPr>
        <p:spPr>
          <a:xfrm>
            <a:off x="323850" y="1844824"/>
            <a:ext cx="4320158" cy="3825993"/>
          </a:xfrm>
        </p:spPr>
        <p:txBody>
          <a:bodyPr/>
          <a:lstStyle/>
          <a:p>
            <a:pPr>
              <a:spcAft>
                <a:spcPts val="1800"/>
              </a:spcAft>
            </a:pPr>
            <a:r>
              <a:rPr lang="en-US" altLang="en-US" sz="2000" dirty="0">
                <a:latin typeface="Calibri" pitchFamily="34" charset="0"/>
                <a:cs typeface="Calibri" pitchFamily="34" charset="0"/>
              </a:rPr>
              <a:t>Im/migrant sex workers face barriers to health access and   health inequities</a:t>
            </a:r>
          </a:p>
          <a:p>
            <a:pPr>
              <a:spcAft>
                <a:spcPts val="1800"/>
              </a:spcAft>
            </a:pPr>
            <a:r>
              <a:rPr lang="en-US" altLang="en-US" sz="2000" dirty="0">
                <a:latin typeface="Calibri" pitchFamily="34" charset="0"/>
                <a:cs typeface="Calibri" pitchFamily="34" charset="0"/>
              </a:rPr>
              <a:t>In Canada, recent im/migrant sex workers face a </a:t>
            </a:r>
            <a:r>
              <a:rPr lang="en-US" altLang="en-US" sz="2000" b="1" dirty="0">
                <a:latin typeface="Calibri" pitchFamily="34" charset="0"/>
                <a:cs typeface="Calibri" pitchFamily="34" charset="0"/>
              </a:rPr>
              <a:t>3-fold increased odds of unmet health needs</a:t>
            </a:r>
            <a:r>
              <a:rPr lang="en-US" altLang="en-US" sz="2000" dirty="0">
                <a:latin typeface="Calibri" pitchFamily="34" charset="0"/>
                <a:cs typeface="Calibri" pitchFamily="34" charset="0"/>
              </a:rPr>
              <a:t> </a:t>
            </a:r>
          </a:p>
          <a:p>
            <a:pPr>
              <a:spcAft>
                <a:spcPts val="1800"/>
              </a:spcAft>
            </a:pPr>
            <a:r>
              <a:rPr lang="en-US" altLang="en-US" sz="2000" dirty="0" err="1">
                <a:latin typeface="Calibri" pitchFamily="34" charset="0"/>
                <a:cs typeface="Calibri" pitchFamily="34" charset="0"/>
              </a:rPr>
              <a:t>Im</a:t>
            </a:r>
            <a:r>
              <a:rPr lang="en-US" altLang="en-US" sz="2000" dirty="0">
                <a:latin typeface="Calibri" pitchFamily="34" charset="0"/>
                <a:cs typeface="Calibri" pitchFamily="34" charset="0"/>
              </a:rPr>
              <a:t>/migrant sex workers more likely to work indoors: these sites are targets for raids &amp; inspections</a:t>
            </a:r>
          </a:p>
          <a:p>
            <a:pPr>
              <a:spcAft>
                <a:spcPts val="1200"/>
              </a:spcAft>
            </a:pPr>
            <a:endParaRPr lang="en-US" altLang="en-US" sz="1800" dirty="0">
              <a:latin typeface="Calibri" pitchFamily="34" charset="0"/>
              <a:cs typeface="Calibri" pitchFamily="34" charset="0"/>
            </a:endParaRPr>
          </a:p>
        </p:txBody>
      </p:sp>
      <p:sp>
        <p:nvSpPr>
          <p:cNvPr id="3077" name="TextBox 4"/>
          <p:cNvSpPr txBox="1">
            <a:spLocks noChangeArrowheads="1"/>
          </p:cNvSpPr>
          <p:nvPr/>
        </p:nvSpPr>
        <p:spPr bwMode="auto">
          <a:xfrm>
            <a:off x="7092280" y="5042583"/>
            <a:ext cx="17281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spcBef>
                <a:spcPct val="0"/>
              </a:spcBef>
              <a:buFontTx/>
              <a:buNone/>
            </a:pPr>
            <a:r>
              <a:rPr lang="en-US" altLang="en-US" sz="1100" dirty="0"/>
              <a:t>Image: Richmond News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969" t="10" r="2533" b="-313"/>
          <a:stretch/>
        </p:blipFill>
        <p:spPr>
          <a:xfrm>
            <a:off x="4860158" y="2007576"/>
            <a:ext cx="3744290" cy="30451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p:cNvPicPr>
          <p:nvPr/>
        </p:nvPicPr>
        <p:blipFill rotWithShape="1">
          <a:blip r:embed="rId3">
            <a:extLst>
              <a:ext uri="{28A0092B-C50C-407E-A947-70E740481C1C}">
                <a14:useLocalDpi xmlns:a14="http://schemas.microsoft.com/office/drawing/2010/main" val="0"/>
              </a:ext>
            </a:extLst>
          </a:blip>
          <a:srcRect l="26041" t="-1695" r="21161" b="-267"/>
          <a:stretch/>
        </p:blipFill>
        <p:spPr bwMode="auto">
          <a:xfrm>
            <a:off x="6677123" y="2204864"/>
            <a:ext cx="2038350"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1"/>
          <p:cNvSpPr>
            <a:spLocks noGrp="1" noChangeArrowheads="1"/>
          </p:cNvSpPr>
          <p:nvPr>
            <p:ph type="title"/>
          </p:nvPr>
        </p:nvSpPr>
        <p:spPr>
          <a:xfrm>
            <a:off x="250824" y="188641"/>
            <a:ext cx="8657755" cy="936104"/>
          </a:xfrm>
        </p:spPr>
        <p:txBody>
          <a:bodyPr/>
          <a:lstStyle/>
          <a:p>
            <a:r>
              <a:rPr lang="en-US" altLang="en-US" sz="3200" dirty="0">
                <a:latin typeface="Calibri" pitchFamily="34" charset="0"/>
                <a:cs typeface="Calibri" pitchFamily="34" charset="0"/>
              </a:rPr>
              <a:t>2014 Canadian end-demand legislation </a:t>
            </a:r>
            <a:br>
              <a:rPr lang="en-US" altLang="en-US" sz="3200" dirty="0">
                <a:latin typeface="Calibri" pitchFamily="34" charset="0"/>
                <a:cs typeface="Calibri" pitchFamily="34" charset="0"/>
              </a:rPr>
            </a:br>
            <a:r>
              <a:rPr lang="en-US" altLang="en-US" sz="2000" dirty="0">
                <a:latin typeface="Calibri" pitchFamily="34" charset="0"/>
                <a:cs typeface="Calibri" pitchFamily="34" charset="0"/>
              </a:rPr>
              <a:t>(</a:t>
            </a:r>
            <a:r>
              <a:rPr lang="en-US" altLang="en-US" sz="2000" i="1" dirty="0">
                <a:latin typeface="Calibri" pitchFamily="34" charset="0"/>
                <a:cs typeface="Calibri" pitchFamily="34" charset="0"/>
              </a:rPr>
              <a:t>Protection of Communities and Exploited Persons Act</a:t>
            </a:r>
            <a:r>
              <a:rPr lang="en-US" altLang="en-US" sz="2000" dirty="0">
                <a:latin typeface="Calibri" pitchFamily="34" charset="0"/>
                <a:cs typeface="Calibri" pitchFamily="34" charset="0"/>
              </a:rPr>
              <a:t>)</a:t>
            </a:r>
          </a:p>
        </p:txBody>
      </p:sp>
      <p:sp>
        <p:nvSpPr>
          <p:cNvPr id="4102" name="TextBox 4"/>
          <p:cNvSpPr txBox="1">
            <a:spLocks noChangeArrowheads="1"/>
          </p:cNvSpPr>
          <p:nvPr/>
        </p:nvSpPr>
        <p:spPr bwMode="auto">
          <a:xfrm>
            <a:off x="6732239" y="4221088"/>
            <a:ext cx="2176339"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spcBef>
                <a:spcPct val="0"/>
              </a:spcBef>
              <a:buFontTx/>
              <a:buNone/>
            </a:pPr>
            <a:r>
              <a:rPr lang="en-US" altLang="en-US" sz="1100" dirty="0"/>
              <a:t>Image: </a:t>
            </a:r>
            <a:r>
              <a:rPr lang="en-US" altLang="en-US" sz="1100" dirty="0" err="1"/>
              <a:t>Osgoode</a:t>
            </a:r>
            <a:r>
              <a:rPr lang="en-US" altLang="en-US" sz="1100" dirty="0"/>
              <a:t> Hall Law School</a:t>
            </a:r>
          </a:p>
        </p:txBody>
      </p:sp>
      <p:graphicFrame>
        <p:nvGraphicFramePr>
          <p:cNvPr id="4" name="Table 3"/>
          <p:cNvGraphicFramePr>
            <a:graphicFrameLocks noGrp="1"/>
          </p:cNvGraphicFramePr>
          <p:nvPr>
            <p:extLst>
              <p:ext uri="{D42A27DB-BD31-4B8C-83A1-F6EECF244321}">
                <p14:modId xmlns:p14="http://schemas.microsoft.com/office/powerpoint/2010/main" val="1869127167"/>
              </p:ext>
            </p:extLst>
          </p:nvPr>
        </p:nvGraphicFramePr>
        <p:xfrm>
          <a:off x="467543" y="1995362"/>
          <a:ext cx="5976665" cy="3779324"/>
        </p:xfrm>
        <a:graphic>
          <a:graphicData uri="http://schemas.openxmlformats.org/drawingml/2006/table">
            <a:tbl>
              <a:tblPr firstRow="1" firstCol="1" bandRow="1"/>
              <a:tblGrid>
                <a:gridCol w="208823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497534">
                <a:tc>
                  <a:txBody>
                    <a:bodyPr/>
                    <a:lstStyle/>
                    <a:p>
                      <a:pPr marL="0" marR="0">
                        <a:lnSpc>
                          <a:spcPct val="100000"/>
                        </a:lnSpc>
                        <a:spcBef>
                          <a:spcPts val="600"/>
                        </a:spcBef>
                        <a:spcAft>
                          <a:spcPts val="0"/>
                        </a:spcAft>
                      </a:pPr>
                      <a:r>
                        <a:rPr lang="en-US" sz="1900" b="1" u="sng" dirty="0">
                          <a:effectLst/>
                          <a:latin typeface="Calibri"/>
                          <a:ea typeface="Calibri"/>
                          <a:cs typeface="Times New Roman"/>
                        </a:rPr>
                        <a:t>Group</a:t>
                      </a:r>
                      <a:endParaRPr lang="en-US" sz="1900" u="sng" dirty="0">
                        <a:effectLst/>
                        <a:latin typeface="Calibri"/>
                        <a:ea typeface="Calibri"/>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b="1" u="sng" dirty="0">
                          <a:effectLst/>
                          <a:latin typeface="Calibri"/>
                          <a:ea typeface="Calibri"/>
                          <a:cs typeface="Times New Roman"/>
                        </a:rPr>
                        <a:t>Activity</a:t>
                      </a:r>
                    </a:p>
                    <a:p>
                      <a:pPr marL="0" marR="0">
                        <a:lnSpc>
                          <a:spcPct val="100000"/>
                        </a:lnSpc>
                        <a:spcBef>
                          <a:spcPts val="600"/>
                        </a:spcBef>
                        <a:spcAft>
                          <a:spcPts val="0"/>
                        </a:spcAft>
                      </a:pPr>
                      <a:endParaRPr lang="en-US" sz="1900" u="sng" dirty="0">
                        <a:effectLst/>
                        <a:latin typeface="Calibri"/>
                        <a:ea typeface="Calibri"/>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b="1" u="sng" dirty="0">
                          <a:effectLst/>
                          <a:latin typeface="Calibri"/>
                          <a:ea typeface="Calibri"/>
                          <a:cs typeface="Times New Roman"/>
                        </a:rPr>
                        <a:t>Legal status</a:t>
                      </a:r>
                      <a:endParaRPr lang="en-US" sz="1900" u="sng" dirty="0">
                        <a:effectLst/>
                        <a:latin typeface="Calibri"/>
                        <a:ea typeface="Calibri"/>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542">
                <a:tc>
                  <a:txBody>
                    <a:bodyPr/>
                    <a:lstStyle/>
                    <a:p>
                      <a:pPr marL="0" marR="0">
                        <a:lnSpc>
                          <a:spcPct val="100000"/>
                        </a:lnSpc>
                        <a:spcBef>
                          <a:spcPts val="600"/>
                        </a:spcBef>
                        <a:spcAft>
                          <a:spcPts val="0"/>
                        </a:spcAft>
                      </a:pPr>
                      <a:r>
                        <a:rPr lang="en-US" sz="1900" b="1" dirty="0">
                          <a:effectLst/>
                          <a:latin typeface="Calibri"/>
                          <a:ea typeface="Calibri"/>
                          <a:cs typeface="Times New Roman"/>
                        </a:rPr>
                        <a:t>Canadian citizens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dirty="0">
                          <a:effectLst/>
                          <a:latin typeface="Calibri"/>
                          <a:ea typeface="Calibri"/>
                          <a:cs typeface="Times New Roman"/>
                        </a:rPr>
                        <a:t>Selling sex services </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b="1" dirty="0">
                          <a:solidFill>
                            <a:srgbClr val="339A22"/>
                          </a:solidFill>
                          <a:effectLst/>
                          <a:latin typeface="Calibri"/>
                          <a:ea typeface="Calibri"/>
                          <a:cs typeface="Times New Roman"/>
                        </a:rPr>
                        <a:t>legal</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7085">
                <a:tc>
                  <a:txBody>
                    <a:bodyPr/>
                    <a:lstStyle/>
                    <a:p>
                      <a:pPr marL="0" marR="0">
                        <a:lnSpc>
                          <a:spcPct val="100000"/>
                        </a:lnSpc>
                        <a:spcBef>
                          <a:spcPts val="600"/>
                        </a:spcBef>
                        <a:spcAft>
                          <a:spcPts val="0"/>
                        </a:spcAft>
                      </a:pPr>
                      <a:r>
                        <a:rPr lang="en-US" sz="1900" b="1" dirty="0">
                          <a:effectLst/>
                          <a:latin typeface="Calibri"/>
                          <a:ea typeface="Calibri"/>
                          <a:cs typeface="Times New Roman"/>
                        </a:rPr>
                        <a:t>Temporary residents; </a:t>
                      </a:r>
                      <a:r>
                        <a:rPr lang="en-US" sz="1900" b="1" dirty="0" err="1">
                          <a:effectLst/>
                          <a:latin typeface="Calibri"/>
                          <a:ea typeface="Calibri"/>
                          <a:cs typeface="Times New Roman"/>
                        </a:rPr>
                        <a:t>im</a:t>
                      </a:r>
                      <a:r>
                        <a:rPr lang="en-US" sz="1900" b="1" dirty="0">
                          <a:effectLst/>
                          <a:latin typeface="Calibri"/>
                          <a:ea typeface="Calibri"/>
                          <a:cs typeface="Times New Roman"/>
                        </a:rPr>
                        <a:t>/migrants on open work permits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dirty="0">
                          <a:effectLst/>
                          <a:latin typeface="Calibri"/>
                          <a:ea typeface="Calibri"/>
                          <a:cs typeface="Times New Roman"/>
                        </a:rPr>
                        <a:t>Selling sex services; doing ANY form of work in an indoor sex work venue</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b="1" dirty="0">
                          <a:solidFill>
                            <a:srgbClr val="FF0000"/>
                          </a:solidFill>
                          <a:effectLst/>
                          <a:latin typeface="Calibri"/>
                          <a:ea typeface="Calibri"/>
                          <a:cs typeface="Times New Roman"/>
                        </a:rPr>
                        <a:t>criminalized</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8542">
                <a:tc>
                  <a:txBody>
                    <a:bodyPr/>
                    <a:lstStyle/>
                    <a:p>
                      <a:pPr marL="0" marR="0">
                        <a:lnSpc>
                          <a:spcPct val="100000"/>
                        </a:lnSpc>
                        <a:spcBef>
                          <a:spcPts val="600"/>
                        </a:spcBef>
                        <a:spcAft>
                          <a:spcPts val="0"/>
                        </a:spcAft>
                      </a:pPr>
                      <a:r>
                        <a:rPr lang="en-US" sz="1900" b="1" dirty="0">
                          <a:effectLst/>
                          <a:latin typeface="Calibri"/>
                          <a:ea typeface="Calibri"/>
                          <a:cs typeface="Times New Roman"/>
                        </a:rPr>
                        <a:t>Clients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dirty="0">
                          <a:effectLst/>
                          <a:latin typeface="Calibri"/>
                          <a:ea typeface="Calibri"/>
                          <a:cs typeface="Times New Roman"/>
                        </a:rPr>
                        <a:t>Purchasing sex services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b="1" dirty="0">
                          <a:solidFill>
                            <a:srgbClr val="FF0000"/>
                          </a:solidFill>
                          <a:effectLst/>
                          <a:latin typeface="Calibri"/>
                          <a:ea typeface="Calibri"/>
                          <a:cs typeface="Times New Roman"/>
                        </a:rPr>
                        <a:t>criminalized</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51148">
                <a:tc>
                  <a:txBody>
                    <a:bodyPr/>
                    <a:lstStyle/>
                    <a:p>
                      <a:pPr marL="0" marR="0">
                        <a:lnSpc>
                          <a:spcPct val="100000"/>
                        </a:lnSpc>
                        <a:spcBef>
                          <a:spcPts val="600"/>
                        </a:spcBef>
                        <a:spcAft>
                          <a:spcPts val="0"/>
                        </a:spcAft>
                      </a:pPr>
                      <a:r>
                        <a:rPr lang="en-US" sz="1900" b="1" dirty="0">
                          <a:effectLst/>
                          <a:latin typeface="Calibri"/>
                          <a:ea typeface="Calibri"/>
                          <a:cs typeface="Times New Roman"/>
                        </a:rPr>
                        <a:t>Third parties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dirty="0">
                          <a:effectLst/>
                          <a:latin typeface="Calibri"/>
                          <a:ea typeface="Calibri"/>
                          <a:cs typeface="Times New Roman"/>
                        </a:rPr>
                        <a:t>Gaining material benefits in a sex work venue</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900" b="1" dirty="0">
                          <a:solidFill>
                            <a:srgbClr val="FF0000"/>
                          </a:solidFill>
                          <a:effectLst/>
                          <a:latin typeface="Calibri"/>
                          <a:ea typeface="Calibri"/>
                          <a:cs typeface="Times New Roman"/>
                        </a:rPr>
                        <a:t>criminalized</a:t>
                      </a:r>
                      <a:r>
                        <a:rPr lang="en-US" sz="1900" b="1" dirty="0">
                          <a:effectLst/>
                          <a:latin typeface="Calibri"/>
                          <a:ea typeface="Calibri"/>
                          <a:cs typeface="Times New Roman"/>
                        </a:rPr>
                        <a:t> </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itle 1"/>
          <p:cNvSpPr txBox="1">
            <a:spLocks noChangeArrowheads="1"/>
          </p:cNvSpPr>
          <p:nvPr/>
        </p:nvSpPr>
        <p:spPr bwMode="auto">
          <a:xfrm>
            <a:off x="251521" y="1421159"/>
            <a:ext cx="2016223" cy="50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Calibri"/>
                <a:ea typeface="MS PGothic" panose="020B0600070205080204" pitchFamily="34" charset="-128"/>
                <a:cs typeface="Calibri"/>
              </a:defRPr>
            </a:lvl1pPr>
            <a:lvl2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2pPr>
            <a:lvl3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3pPr>
            <a:lvl4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4pPr>
            <a:lvl5pPr algn="ctr" rtl="0" eaLnBrk="0" fontAlgn="base" hangingPunct="0">
              <a:spcBef>
                <a:spcPct val="0"/>
              </a:spcBef>
              <a:spcAft>
                <a:spcPct val="0"/>
              </a:spcAft>
              <a:defRPr sz="3600" b="1">
                <a:solidFill>
                  <a:schemeClr val="tx1"/>
                </a:solidFill>
                <a:latin typeface="Calibri" charset="0"/>
                <a:ea typeface="MS PGothic" panose="020B0600070205080204" pitchFamily="34" charset="-128"/>
                <a:cs typeface="Calibri" panose="020F0502020204030204" pitchFamily="34" charset="0"/>
              </a:defRPr>
            </a:lvl5pPr>
            <a:lvl6pPr marL="457200" algn="ctr" rtl="0" fontAlgn="base">
              <a:spcBef>
                <a:spcPct val="0"/>
              </a:spcBef>
              <a:spcAft>
                <a:spcPct val="0"/>
              </a:spcAft>
              <a:defRPr sz="3600">
                <a:solidFill>
                  <a:schemeClr val="folHlink"/>
                </a:solidFill>
                <a:latin typeface="Arial" pitchFamily="34" charset="0"/>
              </a:defRPr>
            </a:lvl6pPr>
            <a:lvl7pPr marL="914400" algn="ctr" rtl="0" fontAlgn="base">
              <a:spcBef>
                <a:spcPct val="0"/>
              </a:spcBef>
              <a:spcAft>
                <a:spcPct val="0"/>
              </a:spcAft>
              <a:defRPr sz="3600">
                <a:solidFill>
                  <a:schemeClr val="folHlink"/>
                </a:solidFill>
                <a:latin typeface="Arial" pitchFamily="34" charset="0"/>
              </a:defRPr>
            </a:lvl7pPr>
            <a:lvl8pPr marL="1371600" algn="ctr" rtl="0" fontAlgn="base">
              <a:spcBef>
                <a:spcPct val="0"/>
              </a:spcBef>
              <a:spcAft>
                <a:spcPct val="0"/>
              </a:spcAft>
              <a:defRPr sz="3600">
                <a:solidFill>
                  <a:schemeClr val="folHlink"/>
                </a:solidFill>
                <a:latin typeface="Arial" pitchFamily="34" charset="0"/>
              </a:defRPr>
            </a:lvl8pPr>
            <a:lvl9pPr marL="1828800" algn="ctr" rtl="0" fontAlgn="base">
              <a:spcBef>
                <a:spcPct val="0"/>
              </a:spcBef>
              <a:spcAft>
                <a:spcPct val="0"/>
              </a:spcAft>
              <a:defRPr sz="3600">
                <a:solidFill>
                  <a:schemeClr val="folHlink"/>
                </a:solidFill>
                <a:latin typeface="Arial" pitchFamily="34" charset="0"/>
              </a:defRPr>
            </a:lvl9pPr>
          </a:lstStyle>
          <a:p>
            <a:r>
              <a:rPr lang="en-US" altLang="en-US" sz="2400" kern="0" dirty="0">
                <a:latin typeface="Calibri" pitchFamily="34" charset="0"/>
                <a:cs typeface="Calibri" pitchFamily="34" charset="0"/>
              </a:rPr>
              <a:t>Key features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78413"/>
            <a:ext cx="9144000" cy="646331"/>
          </a:xfrm>
          <a:prstGeom prst="rect">
            <a:avLst/>
          </a:prstGeom>
          <a:noFill/>
        </p:spPr>
        <p:txBody>
          <a:bodyPr wrap="square" rtlCol="0">
            <a:spAutoFit/>
          </a:bodyPr>
          <a:lstStyle/>
          <a:p>
            <a:pPr algn="ctr"/>
            <a:r>
              <a:rPr lang="en-US" sz="3600" b="1" dirty="0">
                <a:latin typeface="Calibri" panose="020F0502020204030204" pitchFamily="34" charset="0"/>
              </a:rPr>
              <a:t>Massage </a:t>
            </a:r>
            <a:r>
              <a:rPr lang="en-US" sz="3600" b="1" dirty="0" err="1">
                <a:latin typeface="Calibri" panose="020F0502020204030204" pitchFamily="34" charset="0"/>
              </a:rPr>
              <a:t>parlour</a:t>
            </a:r>
            <a:r>
              <a:rPr lang="en-US" sz="3600" b="1" dirty="0">
                <a:latin typeface="Calibri" panose="020F0502020204030204" pitchFamily="34" charset="0"/>
              </a:rPr>
              <a:t> raids/inspections</a:t>
            </a:r>
          </a:p>
        </p:txBody>
      </p:sp>
      <p:pic>
        <p:nvPicPr>
          <p:cNvPr id="3" name="Picture 2">
            <a:extLst>
              <a:ext uri="{FF2B5EF4-FFF2-40B4-BE49-F238E27FC236}">
                <a16:creationId xmlns:a16="http://schemas.microsoft.com/office/drawing/2014/main" id="{2C95894E-F62D-461B-AF1D-AD4002B32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6944"/>
            <a:ext cx="9144000" cy="5458440"/>
          </a:xfrm>
          <a:prstGeom prst="rect">
            <a:avLst/>
          </a:prstGeom>
        </p:spPr>
      </p:pic>
    </p:spTree>
    <p:extLst>
      <p:ext uri="{BB962C8B-B14F-4D97-AF65-F5344CB8AC3E}">
        <p14:creationId xmlns:p14="http://schemas.microsoft.com/office/powerpoint/2010/main" val="104800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p:txBody>
          <a:bodyPr/>
          <a:lstStyle/>
          <a:p>
            <a:r>
              <a:rPr lang="en-US" altLang="en-US" dirty="0">
                <a:latin typeface="Calibri" pitchFamily="34" charset="0"/>
                <a:cs typeface="Calibri" pitchFamily="34" charset="0"/>
              </a:rPr>
              <a:t>Objectives</a:t>
            </a:r>
          </a:p>
        </p:txBody>
      </p:sp>
      <p:sp>
        <p:nvSpPr>
          <p:cNvPr id="3" name="Content Placeholder 2">
            <a:extLst/>
          </p:cNvPr>
          <p:cNvSpPr>
            <a:spLocks noGrp="1"/>
          </p:cNvSpPr>
          <p:nvPr>
            <p:ph idx="1"/>
          </p:nvPr>
        </p:nvSpPr>
        <p:spPr>
          <a:xfrm>
            <a:off x="323528" y="1700659"/>
            <a:ext cx="8640960" cy="1584325"/>
          </a:xfrm>
        </p:spPr>
        <p:txBody>
          <a:bodyPr/>
          <a:lstStyle/>
          <a:p>
            <a:pPr marL="0" indent="0">
              <a:spcAft>
                <a:spcPts val="1200"/>
              </a:spcAft>
              <a:buFontTx/>
              <a:buNone/>
              <a:defRPr/>
            </a:pPr>
            <a:r>
              <a:rPr lang="en-US" altLang="en-US" sz="2000" b="1" dirty="0">
                <a:latin typeface="Calibri" panose="020F0502020204030204" pitchFamily="34" charset="0"/>
                <a:cs typeface="Calibri" panose="020F0502020204030204" pitchFamily="34" charset="0"/>
              </a:rPr>
              <a:t>1: </a:t>
            </a:r>
            <a:r>
              <a:rPr lang="en-US" altLang="en-US" sz="2000" dirty="0">
                <a:latin typeface="Calibri" panose="020F0502020204030204" pitchFamily="34" charset="0"/>
                <a:cs typeface="Calibri" panose="020F0502020204030204" pitchFamily="34" charset="0"/>
              </a:rPr>
              <a:t>E</a:t>
            </a:r>
            <a:r>
              <a:rPr lang="en-US" sz="2000" dirty="0"/>
              <a:t>xamine factors associated with worrying about workplace inspections (by police, immigration, municipal or health inspectors) among indoor sex workers.</a:t>
            </a:r>
          </a:p>
          <a:p>
            <a:pPr marL="0" indent="0">
              <a:spcAft>
                <a:spcPts val="1200"/>
              </a:spcAft>
              <a:buFontTx/>
              <a:buNone/>
              <a:defRPr/>
            </a:pPr>
            <a:r>
              <a:rPr lang="en-US" sz="2000" b="1" dirty="0"/>
              <a:t>2: </a:t>
            </a:r>
            <a:r>
              <a:rPr lang="en-US" sz="2000" dirty="0"/>
              <a:t>Examine the effect of worry about inspections on workers’ health access.</a:t>
            </a:r>
          </a:p>
          <a:p>
            <a:pPr>
              <a:defRPr/>
            </a:pPr>
            <a:endParaRPr lang="en-US" dirty="0"/>
          </a:p>
        </p:txBody>
      </p:sp>
      <p:sp>
        <p:nvSpPr>
          <p:cNvPr id="5" name="TextBox 4"/>
          <p:cNvSpPr txBox="1">
            <a:spLocks noChangeArrowheads="1"/>
          </p:cNvSpPr>
          <p:nvPr/>
        </p:nvSpPr>
        <p:spPr bwMode="auto">
          <a:xfrm>
            <a:off x="4283968" y="5600273"/>
            <a:ext cx="4104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spcBef>
                <a:spcPct val="0"/>
              </a:spcBef>
              <a:buFontTx/>
              <a:buNone/>
            </a:pPr>
            <a:r>
              <a:rPr lang="en-US" altLang="en-US" sz="1200" dirty="0"/>
              <a:t>Image: Sex Workers United Against Violence, Sally T. Buck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4444" b="2085"/>
          <a:stretch/>
        </p:blipFill>
        <p:spPr>
          <a:xfrm>
            <a:off x="1187624" y="3189259"/>
            <a:ext cx="6696744" cy="23999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2700338" y="188913"/>
            <a:ext cx="6443662" cy="1008062"/>
          </a:xfrm>
        </p:spPr>
        <p:txBody>
          <a:bodyPr anchor="b"/>
          <a:lstStyle/>
          <a:p>
            <a:r>
              <a:rPr lang="en-US" altLang="en-US" sz="3200" dirty="0">
                <a:latin typeface="Calibri" pitchFamily="34" charset="0"/>
                <a:cs typeface="Calibri" pitchFamily="34" charset="0"/>
              </a:rPr>
              <a:t>Methods: An Evaluation of </a:t>
            </a:r>
            <a:br>
              <a:rPr lang="en-US" altLang="en-US" sz="3200" dirty="0">
                <a:latin typeface="Calibri" pitchFamily="34" charset="0"/>
                <a:cs typeface="Calibri" pitchFamily="34" charset="0"/>
              </a:rPr>
            </a:br>
            <a:r>
              <a:rPr lang="en-US" altLang="en-US" sz="3200" dirty="0">
                <a:latin typeface="Calibri" pitchFamily="34" charset="0"/>
                <a:cs typeface="Calibri" pitchFamily="34" charset="0"/>
              </a:rPr>
              <a:t>Sex Workers </a:t>
            </a:r>
            <a:r>
              <a:rPr lang="en-US" altLang="ja-JP" sz="3200" dirty="0">
                <a:latin typeface="Calibri" pitchFamily="34" charset="0"/>
                <a:cs typeface="Calibri" pitchFamily="34" charset="0"/>
              </a:rPr>
              <a:t>Health Access</a:t>
            </a:r>
            <a:endParaRPr lang="en-US" altLang="en-US" sz="3200" dirty="0">
              <a:latin typeface="Calibri" pitchFamily="34" charset="0"/>
              <a:cs typeface="Calibri" pitchFamily="34" charset="0"/>
            </a:endParaRPr>
          </a:p>
        </p:txBody>
      </p:sp>
      <p:sp>
        <p:nvSpPr>
          <p:cNvPr id="154627" name="Rectangle 3">
            <a:extLst/>
          </p:cNvPr>
          <p:cNvSpPr>
            <a:spLocks noGrp="1" noChangeArrowheads="1"/>
          </p:cNvSpPr>
          <p:nvPr>
            <p:ph type="body" idx="1"/>
          </p:nvPr>
        </p:nvSpPr>
        <p:spPr>
          <a:xfrm>
            <a:off x="127952" y="1700808"/>
            <a:ext cx="4732080" cy="4392488"/>
          </a:xfrm>
        </p:spPr>
        <p:txBody>
          <a:bodyPr/>
          <a:lstStyle/>
          <a:p>
            <a:pPr>
              <a:lnSpc>
                <a:spcPct val="90000"/>
              </a:lnSpc>
              <a:spcBef>
                <a:spcPts val="0"/>
              </a:spcBef>
              <a:spcAft>
                <a:spcPts val="1800"/>
              </a:spcAft>
              <a:buSzPct val="115000"/>
              <a:buFont typeface="Arial"/>
              <a:buChar char="•"/>
              <a:defRPr/>
            </a:pPr>
            <a:r>
              <a:rPr lang="en-US" sz="2000" dirty="0">
                <a:ea typeface="ＭＳ Ｐゴシック" charset="0"/>
              </a:rPr>
              <a:t>Community-based prospective study involving 900+ sex workers in Vancouver</a:t>
            </a:r>
          </a:p>
          <a:p>
            <a:pPr>
              <a:lnSpc>
                <a:spcPct val="90000"/>
              </a:lnSpc>
              <a:spcBef>
                <a:spcPts val="0"/>
              </a:spcBef>
              <a:spcAft>
                <a:spcPts val="1800"/>
              </a:spcAft>
              <a:buSzPct val="115000"/>
              <a:buFont typeface="Arial"/>
              <a:buChar char="•"/>
              <a:defRPr/>
            </a:pPr>
            <a:r>
              <a:rPr lang="en-US" sz="2000" dirty="0">
                <a:ea typeface="ＭＳ Ｐゴシック" charset="0"/>
              </a:rPr>
              <a:t>Current/former sex workers and multilingual staff are represented across study teams</a:t>
            </a:r>
          </a:p>
          <a:p>
            <a:pPr>
              <a:lnSpc>
                <a:spcPct val="90000"/>
              </a:lnSpc>
              <a:spcBef>
                <a:spcPts val="0"/>
              </a:spcBef>
              <a:spcAft>
                <a:spcPts val="1800"/>
              </a:spcAft>
              <a:buSzPct val="115000"/>
              <a:buFont typeface="Arial"/>
              <a:buChar char="•"/>
              <a:defRPr/>
            </a:pPr>
            <a:r>
              <a:rPr lang="en-US" sz="2000" dirty="0">
                <a:ea typeface="ＭＳ Ｐゴシック" charset="0"/>
              </a:rPr>
              <a:t>Eligibility: Women (cis and trans); 14+; did sex work in last month</a:t>
            </a:r>
          </a:p>
          <a:p>
            <a:pPr>
              <a:lnSpc>
                <a:spcPct val="90000"/>
              </a:lnSpc>
              <a:spcBef>
                <a:spcPts val="0"/>
              </a:spcBef>
              <a:spcAft>
                <a:spcPts val="1200"/>
              </a:spcAft>
              <a:buSzPct val="115000"/>
              <a:buFont typeface="Arial"/>
              <a:buChar char="•"/>
              <a:defRPr/>
            </a:pPr>
            <a:r>
              <a:rPr lang="en-US" sz="2000" dirty="0">
                <a:ea typeface="ＭＳ Ｐゴシック" charset="0"/>
              </a:rPr>
              <a:t>Participants invited through outreach; complete semi-annual interviewer-administered questionnaires and voluntary HIV/STI/HCV testing</a:t>
            </a:r>
          </a:p>
          <a:p>
            <a:pPr algn="ctr">
              <a:lnSpc>
                <a:spcPct val="90000"/>
              </a:lnSpc>
              <a:buSzPct val="115000"/>
              <a:buFontTx/>
              <a:buNone/>
              <a:defRPr/>
            </a:pPr>
            <a:endParaRPr lang="en-US" sz="2000" i="1" dirty="0">
              <a:ea typeface="ＭＳ Ｐゴシック" charset="0"/>
            </a:endParaRPr>
          </a:p>
          <a:p>
            <a:pPr>
              <a:lnSpc>
                <a:spcPct val="90000"/>
              </a:lnSpc>
              <a:buSzPct val="115000"/>
              <a:buFontTx/>
              <a:buNone/>
              <a:defRPr/>
            </a:pPr>
            <a:endParaRPr lang="en-US" sz="2000" dirty="0">
              <a:effectLst>
                <a:outerShdw blurRad="38100" dist="38100" dir="2700000" algn="tl">
                  <a:srgbClr val="336699"/>
                </a:outerShdw>
              </a:effectLst>
              <a:ea typeface="ＭＳ Ｐゴシック" charset="0"/>
            </a:endParaRPr>
          </a:p>
        </p:txBody>
      </p:sp>
      <p:sp>
        <p:nvSpPr>
          <p:cNvPr id="6148" name="Line 4"/>
          <p:cNvSpPr>
            <a:spLocks noChangeShapeType="1"/>
          </p:cNvSpPr>
          <p:nvPr/>
        </p:nvSpPr>
        <p:spPr bwMode="auto">
          <a:xfrm>
            <a:off x="0" y="1268413"/>
            <a:ext cx="914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a:extLst/>
          </p:cNvPr>
          <p:cNvSpPr>
            <a:spLocks noChangeArrowheads="1"/>
          </p:cNvSpPr>
          <p:nvPr/>
        </p:nvSpPr>
        <p:spPr bwMode="auto">
          <a:xfrm>
            <a:off x="0" y="6092825"/>
            <a:ext cx="9144000" cy="792163"/>
          </a:xfrm>
          <a:prstGeom prst="rect">
            <a:avLst/>
          </a:prstGeom>
          <a:solidFill>
            <a:schemeClr val="tx1"/>
          </a:solidFill>
          <a:ln w="9525">
            <a:solidFill>
              <a:srgbClr val="003099"/>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6600"/>
              </a:solidFill>
              <a:latin typeface="+mn-lt"/>
              <a:ea typeface="+mn-ea"/>
            </a:endParaRPr>
          </a:p>
        </p:txBody>
      </p:sp>
      <p:sp>
        <p:nvSpPr>
          <p:cNvPr id="6150" name="Line 6"/>
          <p:cNvSpPr>
            <a:spLocks noChangeShapeType="1"/>
          </p:cNvSpPr>
          <p:nvPr/>
        </p:nvSpPr>
        <p:spPr bwMode="auto">
          <a:xfrm>
            <a:off x="0" y="6092825"/>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6173788"/>
            <a:ext cx="7159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descr="BCHIV_Logo_Final-Horizontal-PMS-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913" y="6245225"/>
            <a:ext cx="20113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PHC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8475" y="6184900"/>
            <a:ext cx="1301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3" descr="s4u_bg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1138" y="6157913"/>
            <a:ext cx="361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 descr="AESHA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60350"/>
            <a:ext cx="22780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292080" y="4813475"/>
            <a:ext cx="345638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FontTx/>
              <a:buNone/>
            </a:pPr>
            <a:r>
              <a:rPr lang="en-US" altLang="en-US" sz="2000" dirty="0"/>
              <a:t>AESHA </a:t>
            </a:r>
            <a:r>
              <a:rPr lang="en-US" altLang="en-US" sz="1800" dirty="0"/>
              <a:t>outreach team delivering   sexual health supplies</a:t>
            </a:r>
            <a:endParaRPr lang="en-US" altLang="en-US" sz="2000" dirty="0"/>
          </a:p>
        </p:txBody>
      </p:sp>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r="3225"/>
          <a:stretch/>
        </p:blipFill>
        <p:spPr>
          <a:xfrm>
            <a:off x="5220072" y="2315654"/>
            <a:ext cx="3528391" cy="23374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179388" y="228600"/>
            <a:ext cx="8785225" cy="1143000"/>
          </a:xfrm>
        </p:spPr>
        <p:txBody>
          <a:bodyPr/>
          <a:lstStyle/>
          <a:p>
            <a:r>
              <a:rPr lang="en-US" altLang="en-US" dirty="0">
                <a:latin typeface="Calibri" pitchFamily="34" charset="0"/>
                <a:cs typeface="Calibri" pitchFamily="34" charset="0"/>
              </a:rPr>
              <a:t>Worry about inspections (2014-2017)</a:t>
            </a:r>
          </a:p>
        </p:txBody>
      </p:sp>
      <p:sp>
        <p:nvSpPr>
          <p:cNvPr id="3" name="Content Placeholder 2">
            <a:extLst/>
          </p:cNvPr>
          <p:cNvSpPr>
            <a:spLocks noGrp="1"/>
          </p:cNvSpPr>
          <p:nvPr>
            <p:ph idx="1"/>
          </p:nvPr>
        </p:nvSpPr>
        <p:spPr>
          <a:xfrm>
            <a:off x="251520" y="1635589"/>
            <a:ext cx="6336704" cy="4169675"/>
          </a:xfrm>
          <a:extLst/>
        </p:spPr>
        <p:txBody>
          <a:bodyPr/>
          <a:lstStyle/>
          <a:p>
            <a:pPr marL="0" indent="0">
              <a:spcBef>
                <a:spcPct val="0"/>
              </a:spcBef>
              <a:spcAft>
                <a:spcPts val="0"/>
              </a:spcAft>
              <a:buFontTx/>
              <a:buNone/>
              <a:defRPr/>
            </a:pPr>
            <a:r>
              <a:rPr lang="en-US" altLang="en-US" sz="2000" b="1" dirty="0"/>
              <a:t>Time-updated outcome: </a:t>
            </a:r>
            <a:r>
              <a:rPr lang="en-US" altLang="en-US" sz="1900" dirty="0"/>
              <a:t>Worry about economic/ social/legal consequences of workplace inspections, last 6 months</a:t>
            </a:r>
          </a:p>
          <a:p>
            <a:pPr marL="0" indent="0">
              <a:buFontTx/>
              <a:buNone/>
              <a:defRPr/>
            </a:pPr>
            <a:endParaRPr lang="en-US" altLang="en-US" sz="2000" b="1" dirty="0"/>
          </a:p>
          <a:p>
            <a:pPr marL="0" indent="0">
              <a:spcAft>
                <a:spcPts val="2200"/>
              </a:spcAft>
              <a:buFontTx/>
              <a:buNone/>
              <a:defRPr/>
            </a:pPr>
            <a:r>
              <a:rPr lang="en-US" altLang="en-US" sz="2000" b="1" dirty="0"/>
              <a:t>Main independent variable: </a:t>
            </a:r>
            <a:r>
              <a:rPr lang="en-US" altLang="en-US" sz="1900" dirty="0"/>
              <a:t>Migration history</a:t>
            </a:r>
          </a:p>
          <a:p>
            <a:pPr marL="0" indent="0">
              <a:buFontTx/>
              <a:buNone/>
              <a:defRPr/>
            </a:pPr>
            <a:r>
              <a:rPr lang="en-US" altLang="en-US" sz="2000" b="1" dirty="0"/>
              <a:t>Additional variables:  </a:t>
            </a:r>
          </a:p>
          <a:p>
            <a:pPr marL="0" indent="0">
              <a:buFontTx/>
              <a:buNone/>
              <a:defRPr/>
            </a:pPr>
            <a:endParaRPr lang="en-US" altLang="en-US" sz="1600" dirty="0"/>
          </a:p>
          <a:p>
            <a:pPr marL="0" indent="0">
              <a:buFontTx/>
              <a:buNone/>
              <a:defRPr/>
            </a:pPr>
            <a:endParaRPr lang="en-US" altLang="en-US" sz="1600" dirty="0"/>
          </a:p>
          <a:p>
            <a:pPr marL="0" indent="0">
              <a:buFontTx/>
              <a:buNone/>
              <a:defRPr/>
            </a:pPr>
            <a:endParaRPr lang="en-US" altLang="en-US" sz="1600" dirty="0"/>
          </a:p>
          <a:p>
            <a:pPr marL="0" indent="0">
              <a:buFontTx/>
              <a:buNone/>
              <a:defRPr/>
            </a:pPr>
            <a:endParaRPr lang="en-US" altLang="en-US" sz="1600" dirty="0"/>
          </a:p>
          <a:p>
            <a:pPr marL="0" indent="0">
              <a:spcBef>
                <a:spcPts val="600"/>
              </a:spcBef>
              <a:buFontTx/>
              <a:buNone/>
              <a:defRPr/>
            </a:pPr>
            <a:r>
              <a:rPr lang="en-US" altLang="en-US" sz="2000" b="1" dirty="0">
                <a:latin typeface="Calibri" pitchFamily="34" charset="0"/>
                <a:cs typeface="Calibri" pitchFamily="34" charset="0"/>
              </a:rPr>
              <a:t>Analyses: </a:t>
            </a:r>
            <a:r>
              <a:rPr lang="en-US" altLang="en-US" sz="1900" dirty="0">
                <a:latin typeface="Calibri" pitchFamily="34" charset="0"/>
                <a:cs typeface="Calibri" pitchFamily="34" charset="0"/>
              </a:rPr>
              <a:t>Multivariable logistic regression with generalized estimating equations (GEE)</a:t>
            </a:r>
          </a:p>
          <a:p>
            <a:pPr marL="0" indent="0">
              <a:buFontTx/>
              <a:buNone/>
              <a:defRPr/>
            </a:pPr>
            <a:endParaRPr lang="en-US" altLang="en-US" sz="1900" dirty="0">
              <a:latin typeface="Calibri" pitchFamily="34" charset="0"/>
              <a:cs typeface="Calibri" pitchFamily="34" charset="0"/>
            </a:endParaRPr>
          </a:p>
          <a:p>
            <a:pPr>
              <a:defRPr/>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898" y="3645024"/>
            <a:ext cx="1837686" cy="12241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7" y="2276872"/>
            <a:ext cx="1944215" cy="108876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85808890"/>
              </p:ext>
            </p:extLst>
          </p:nvPr>
        </p:nvGraphicFramePr>
        <p:xfrm>
          <a:off x="323528" y="3705208"/>
          <a:ext cx="5328592" cy="958342"/>
        </p:xfrm>
        <a:graphic>
          <a:graphicData uri="http://schemas.openxmlformats.org/drawingml/2006/table">
            <a:tbl>
              <a:tblPr firstRow="1" bandRow="1">
                <a:tableStyleId>{2D5ABB26-0587-4C30-8999-92F81FD0307C}</a:tableStyleId>
              </a:tblPr>
              <a:tblGrid>
                <a:gridCol w="223224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216024">
                <a:tc>
                  <a:txBody>
                    <a:bodyPr/>
                    <a:lstStyle/>
                    <a:p>
                      <a:pPr>
                        <a:lnSpc>
                          <a:spcPct val="80000"/>
                        </a:lnSpc>
                      </a:pPr>
                      <a:r>
                        <a:rPr lang="en-US" sz="1700" dirty="0">
                          <a:latin typeface="Calibri" panose="020F0502020204030204" pitchFamily="34" charset="0"/>
                        </a:rPr>
                        <a:t>-age, education</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700" dirty="0">
                          <a:latin typeface="Calibri" panose="020F0502020204030204" pitchFamily="34" charset="0"/>
                        </a:rPr>
                        <a:t>-workplace violence, work stress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602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700" dirty="0">
                          <a:latin typeface="Calibri" panose="020F0502020204030204" pitchFamily="34" charset="0"/>
                        </a:rPr>
                        <a:t>-substance use</a:t>
                      </a:r>
                    </a:p>
                  </a:txBody>
                  <a:tcPr>
                    <a:lnL>
                      <a:noFill/>
                    </a:lnL>
                    <a:lnR>
                      <a:noFill/>
                    </a:lnR>
                    <a:lnT>
                      <a:noFill/>
                    </a:lnT>
                    <a:lnB>
                      <a:noFill/>
                    </a:lnB>
                    <a:lnTlToBr w="12700" cmpd="sng">
                      <a:noFill/>
                      <a:prstDash val="solid"/>
                    </a:lnTlToBr>
                    <a:lnBlToTr w="12700" cmpd="sng">
                      <a:noFill/>
                      <a:prstDash val="solid"/>
                    </a:lnBlToTr>
                  </a:tcPr>
                </a:tc>
                <a:tc>
                  <a:txBody>
                    <a:bodyPr/>
                    <a:lstStyle/>
                    <a:p>
                      <a:pPr>
                        <a:lnSpc>
                          <a:spcPct val="80000"/>
                        </a:lnSpc>
                      </a:pPr>
                      <a:r>
                        <a:rPr lang="en-US" sz="1700" dirty="0">
                          <a:latin typeface="Calibri" panose="020F0502020204030204" pitchFamily="34" charset="0"/>
                        </a:rPr>
                        <a:t>-police harassment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801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700" dirty="0">
                          <a:latin typeface="Calibri" panose="020F0502020204030204" pitchFamily="34" charset="0"/>
                        </a:rPr>
                        <a:t>-barriers to health care</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rPr>
                        <a:t>-condom sources/practices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179388" y="228600"/>
            <a:ext cx="8785225" cy="1143000"/>
          </a:xfrm>
        </p:spPr>
        <p:txBody>
          <a:bodyPr/>
          <a:lstStyle/>
          <a:p>
            <a:pPr>
              <a:spcAft>
                <a:spcPts val="600"/>
              </a:spcAft>
            </a:pPr>
            <a:r>
              <a:rPr lang="en-US" altLang="en-US" dirty="0">
                <a:latin typeface="Calibri" pitchFamily="34" charset="0"/>
                <a:cs typeface="Calibri" pitchFamily="34" charset="0"/>
              </a:rPr>
              <a:t>Results</a:t>
            </a:r>
            <a:r>
              <a:rPr lang="en-US" altLang="en-US" sz="3200" dirty="0">
                <a:latin typeface="Calibri" pitchFamily="34" charset="0"/>
                <a:cs typeface="Calibri" pitchFamily="34" charset="0"/>
              </a:rPr>
              <a:t> </a:t>
            </a:r>
            <a:r>
              <a:rPr lang="en-US" altLang="en-US" sz="2400" i="1" dirty="0">
                <a:latin typeface="Calibri" pitchFamily="34" charset="0"/>
                <a:cs typeface="Calibri" pitchFamily="34" charset="0"/>
              </a:rPr>
              <a:t>(</a:t>
            </a:r>
            <a:r>
              <a:rPr lang="fr-FR" altLang="en-US" sz="2400" i="1" dirty="0">
                <a:latin typeface="Calibri" pitchFamily="34" charset="0"/>
                <a:cs typeface="Calibri" pitchFamily="34" charset="0"/>
              </a:rPr>
              <a:t>925 observations, 397 participants)</a:t>
            </a:r>
            <a:endParaRPr lang="en-US" altLang="en-US" sz="2400" dirty="0">
              <a:latin typeface="Calibri" pitchFamily="34" charset="0"/>
              <a:cs typeface="Calibri" pitchFamily="34" charset="0"/>
            </a:endParaRPr>
          </a:p>
        </p:txBody>
      </p:sp>
      <p:sp>
        <p:nvSpPr>
          <p:cNvPr id="3" name="Content Placeholder 2">
            <a:extLst/>
          </p:cNvPr>
          <p:cNvSpPr>
            <a:spLocks noGrp="1"/>
          </p:cNvSpPr>
          <p:nvPr>
            <p:ph idx="1"/>
          </p:nvPr>
        </p:nvSpPr>
        <p:spPr>
          <a:xfrm>
            <a:off x="5076056" y="1916832"/>
            <a:ext cx="3852987" cy="432048"/>
          </a:xfrm>
          <a:extLst/>
        </p:spPr>
        <p:txBody>
          <a:bodyPr/>
          <a:lstStyle/>
          <a:p>
            <a:pPr marL="0" indent="0">
              <a:spcAft>
                <a:spcPts val="1200"/>
              </a:spcAft>
              <a:buFontTx/>
              <a:buNone/>
              <a:defRPr/>
            </a:pPr>
            <a:r>
              <a:rPr lang="en-US" altLang="en-US" sz="2000" dirty="0">
                <a:latin typeface="Calibri" panose="020F0502020204030204" pitchFamily="34" charset="0"/>
                <a:cs typeface="Calibri" panose="020F0502020204030204" pitchFamily="34" charset="0"/>
              </a:rPr>
              <a:t>What participants worried about:</a:t>
            </a:r>
          </a:p>
          <a:p>
            <a:pPr>
              <a:defRPr/>
            </a:pPr>
            <a:endParaRPr lang="en-US" dirty="0"/>
          </a:p>
        </p:txBody>
      </p:sp>
      <p:sp>
        <p:nvSpPr>
          <p:cNvPr id="8197" name="Content Placeholder 2"/>
          <p:cNvSpPr txBox="1">
            <a:spLocks/>
          </p:cNvSpPr>
          <p:nvPr/>
        </p:nvSpPr>
        <p:spPr bwMode="auto">
          <a:xfrm>
            <a:off x="251520" y="1844824"/>
            <a:ext cx="446449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ea typeface="MS PGothic" pitchFamily="34" charset="-128"/>
                <a:cs typeface="Calibri" pitchFamily="34" charset="0"/>
              </a:defRPr>
            </a:lvl1pPr>
            <a:lvl2pPr marL="742950" indent="-285750">
              <a:spcBef>
                <a:spcPct val="20000"/>
              </a:spcBef>
              <a:buChar char="–"/>
              <a:defRPr sz="2800">
                <a:solidFill>
                  <a:schemeClr val="tx1"/>
                </a:solidFill>
                <a:latin typeface="Calibri" pitchFamily="34" charset="0"/>
                <a:ea typeface="MS PGothic" pitchFamily="34" charset="-128"/>
                <a:cs typeface="Calibri" pitchFamily="34" charset="0"/>
              </a:defRPr>
            </a:lvl2pPr>
            <a:lvl3pPr marL="1143000" indent="-228600">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marL="342900" indent="-342900">
              <a:spcBef>
                <a:spcPts val="0"/>
              </a:spcBef>
              <a:spcAft>
                <a:spcPts val="1200"/>
              </a:spcAft>
            </a:pPr>
            <a:r>
              <a:rPr lang="en-US" altLang="en-US" sz="2400" b="1" dirty="0">
                <a:solidFill>
                  <a:srgbClr val="FF0000"/>
                </a:solidFill>
              </a:rPr>
              <a:t>23.9%</a:t>
            </a:r>
            <a:r>
              <a:rPr lang="en-US" altLang="en-US" sz="2400" dirty="0">
                <a:solidFill>
                  <a:srgbClr val="FF0000"/>
                </a:solidFill>
              </a:rPr>
              <a:t> </a:t>
            </a:r>
            <a:r>
              <a:rPr lang="en-US" altLang="en-US" sz="2000" dirty="0"/>
              <a:t>experienced an inspection:    no differences in rates of inspections pre/post law reform </a:t>
            </a:r>
          </a:p>
          <a:p>
            <a:pPr marL="342900" indent="-342900">
              <a:spcBef>
                <a:spcPts val="0"/>
              </a:spcBef>
              <a:spcAft>
                <a:spcPts val="1200"/>
              </a:spcAft>
            </a:pPr>
            <a:r>
              <a:rPr lang="en-US" altLang="en-US" sz="2400" b="1" dirty="0">
                <a:solidFill>
                  <a:srgbClr val="FF0000"/>
                </a:solidFill>
              </a:rPr>
              <a:t>51.6% </a:t>
            </a:r>
            <a:r>
              <a:rPr lang="en-US" altLang="en-US" sz="2000" dirty="0"/>
              <a:t>worried about inspections</a:t>
            </a:r>
          </a:p>
          <a:p>
            <a:pPr marL="342900" indent="-342900">
              <a:spcBef>
                <a:spcPts val="0"/>
              </a:spcBef>
              <a:spcAft>
                <a:spcPts val="1200"/>
              </a:spcAft>
            </a:pPr>
            <a:r>
              <a:rPr lang="en-US" altLang="en-US" sz="2400" b="1" kern="0" dirty="0"/>
              <a:t>28% </a:t>
            </a:r>
            <a:r>
              <a:rPr lang="en-US" altLang="en-US" sz="2000" kern="0" dirty="0"/>
              <a:t>of the sample were </a:t>
            </a:r>
            <a:r>
              <a:rPr lang="en-US" altLang="en-US" sz="2000" kern="0" dirty="0" err="1"/>
              <a:t>im</a:t>
            </a:r>
            <a:r>
              <a:rPr lang="en-US" altLang="en-US" sz="2000" kern="0" dirty="0"/>
              <a:t>/migrants</a:t>
            </a:r>
          </a:p>
          <a:p>
            <a:pPr marL="342900" indent="-342900">
              <a:spcBef>
                <a:spcPct val="30000"/>
              </a:spcBef>
            </a:pPr>
            <a:r>
              <a:rPr lang="en-US" altLang="en-US" sz="2000" kern="0" dirty="0"/>
              <a:t>Among recent </a:t>
            </a:r>
            <a:r>
              <a:rPr lang="en-US" altLang="en-US" sz="2000" kern="0" dirty="0" err="1"/>
              <a:t>im</a:t>
            </a:r>
            <a:r>
              <a:rPr lang="en-US" altLang="en-US" sz="2000" kern="0" dirty="0"/>
              <a:t>/migrants, </a:t>
            </a:r>
            <a:r>
              <a:rPr lang="en-US" sz="2400" b="1" dirty="0">
                <a:solidFill>
                  <a:srgbClr val="FF0000"/>
                </a:solidFill>
              </a:rPr>
              <a:t>45%</a:t>
            </a:r>
            <a:r>
              <a:rPr lang="en-US" sz="2400" dirty="0"/>
              <a:t> </a:t>
            </a:r>
            <a:r>
              <a:rPr lang="en-US" sz="2000" dirty="0"/>
              <a:t>worried about losing their</a:t>
            </a:r>
            <a:r>
              <a:rPr lang="en-US" altLang="en-US" sz="2000" kern="0" dirty="0"/>
              <a:t> status or being deported </a:t>
            </a:r>
          </a:p>
          <a:p>
            <a:pPr marL="342900" indent="-342900">
              <a:spcBef>
                <a:spcPct val="30000"/>
              </a:spcBef>
            </a:pPr>
            <a:endParaRPr lang="en-US" altLang="en-US" sz="2000" kern="0" dirty="0"/>
          </a:p>
          <a:p>
            <a:pPr marL="342900" indent="-342900">
              <a:spcBef>
                <a:spcPct val="30000"/>
              </a:spcBef>
            </a:pPr>
            <a:endParaRPr lang="en-US" alt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870474867"/>
              </p:ext>
            </p:extLst>
          </p:nvPr>
        </p:nvGraphicFramePr>
        <p:xfrm>
          <a:off x="5724128" y="2492896"/>
          <a:ext cx="2912317" cy="2285780"/>
        </p:xfrm>
        <a:graphic>
          <a:graphicData uri="http://schemas.openxmlformats.org/drawingml/2006/table">
            <a:tbl>
              <a:tblPr firstRow="1" firstCol="1" bandRow="1"/>
              <a:tblGrid>
                <a:gridCol w="592213">
                  <a:extLst>
                    <a:ext uri="{9D8B030D-6E8A-4147-A177-3AD203B41FA5}">
                      <a16:colId xmlns:a16="http://schemas.microsoft.com/office/drawing/2014/main" val="20000"/>
                    </a:ext>
                  </a:extLst>
                </a:gridCol>
                <a:gridCol w="2320104">
                  <a:extLst>
                    <a:ext uri="{9D8B030D-6E8A-4147-A177-3AD203B41FA5}">
                      <a16:colId xmlns:a16="http://schemas.microsoft.com/office/drawing/2014/main" val="20001"/>
                    </a:ext>
                  </a:extLst>
                </a:gridCol>
              </a:tblGrid>
              <a:tr h="353664">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Police scaring clients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3664">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Police harassing clients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3664">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Arrest for sex 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3664">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Family finding out about sex 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3664">
                <a:tc>
                  <a:txBody>
                    <a:bodyPr/>
                    <a:lstStyle/>
                    <a:p>
                      <a:pPr marL="0" marR="0">
                        <a:lnSpc>
                          <a:spcPct val="115000"/>
                        </a:lnSpc>
                        <a:spcBef>
                          <a:spcPts val="0"/>
                        </a:spcBef>
                        <a:spcAft>
                          <a:spcPts val="0"/>
                        </a:spcAft>
                      </a:pPr>
                      <a:r>
                        <a:rPr lang="en-US" sz="2000" dirty="0">
                          <a:solidFill>
                            <a:schemeClr val="tx1"/>
                          </a:solidFill>
                          <a:effectLst/>
                          <a:latin typeface="Calibri"/>
                          <a:ea typeface="Calibri"/>
                          <a:cs typeface="Times New Roman"/>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Arrest for having condoms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34677</TotalTime>
  <Words>1077</Words>
  <Application>Microsoft Office PowerPoint</Application>
  <PresentationFormat>On-screen Show (4:3)</PresentationFormat>
  <Paragraphs>180</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MS PGothic</vt:lpstr>
      <vt:lpstr>MS PGothic</vt:lpstr>
      <vt:lpstr>Arial</vt:lpstr>
      <vt:lpstr>Calibri</vt:lpstr>
      <vt:lpstr>Times New Roman</vt:lpstr>
      <vt:lpstr>Default Design</vt:lpstr>
      <vt:lpstr>Custom Design</vt:lpstr>
      <vt:lpstr>PowerPoint Presentation</vt:lpstr>
      <vt:lpstr>Conflict of Interest </vt:lpstr>
      <vt:lpstr>Labour, health and rights amongst  im/migrant sex workers</vt:lpstr>
      <vt:lpstr>2014 Canadian end-demand legislation  (Protection of Communities and Exploited Persons Act)</vt:lpstr>
      <vt:lpstr>PowerPoint Presentation</vt:lpstr>
      <vt:lpstr>Objectives</vt:lpstr>
      <vt:lpstr>Methods: An Evaluation of  Sex Workers Health Access</vt:lpstr>
      <vt:lpstr>Worry about inspections (2014-2017)</vt:lpstr>
      <vt:lpstr>Results (925 observations, 397 participants)</vt:lpstr>
      <vt:lpstr>Multivariable GEE Analysis</vt:lpstr>
      <vt:lpstr>GEE confounder model</vt:lpstr>
      <vt:lpstr>Key findings and implications</vt:lpstr>
      <vt:lpstr>Policy recommendations</vt:lpstr>
      <vt:lpstr>Acknowledgements</vt:lpstr>
      <vt:lpstr>Trafficking</vt:lpstr>
    </vt:vector>
  </TitlesOfParts>
  <Company>CfE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Bronwyn McBride</cp:lastModifiedBy>
  <cp:revision>746</cp:revision>
  <dcterms:created xsi:type="dcterms:W3CDTF">2004-10-13T23:29:30Z</dcterms:created>
  <dcterms:modified xsi:type="dcterms:W3CDTF">2018-07-25T13:15:18Z</dcterms:modified>
</cp:coreProperties>
</file>